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0" r:id="rId3"/>
    <p:sldId id="261" r:id="rId4"/>
    <p:sldId id="262" r:id="rId5"/>
    <p:sldId id="277" r:id="rId6"/>
    <p:sldId id="265" r:id="rId7"/>
    <p:sldId id="267" r:id="rId8"/>
    <p:sldId id="278" r:id="rId9"/>
    <p:sldId id="275" r:id="rId10"/>
    <p:sldId id="264" r:id="rId11"/>
    <p:sldId id="268" r:id="rId12"/>
    <p:sldId id="266" r:id="rId13"/>
    <p:sldId id="269" r:id="rId14"/>
    <p:sldId id="271" r:id="rId15"/>
    <p:sldId id="272" r:id="rId16"/>
    <p:sldId id="273" r:id="rId17"/>
    <p:sldId id="274" r:id="rId18"/>
  </p:sldIdLst>
  <p:sldSz cx="9144000" cy="6858000" type="screen4x3"/>
  <p:notesSz cx="6858000" cy="9144000"/>
  <p:defaultTextStyle>
    <a:defPPr>
      <a:defRPr lang="en-US"/>
    </a:defPPr>
    <a:lvl1pPr algn="l" rtl="0" fontAlgn="base">
      <a:spcBef>
        <a:spcPct val="0"/>
      </a:spcBef>
      <a:spcAft>
        <a:spcPct val="0"/>
      </a:spcAft>
      <a:defRPr sz="2400" b="1" i="1" kern="1200">
        <a:solidFill>
          <a:schemeClr val="tx1"/>
        </a:solidFill>
        <a:latin typeface="Arial" charset="0"/>
        <a:ea typeface="+mn-ea"/>
        <a:cs typeface="Arial" charset="0"/>
      </a:defRPr>
    </a:lvl1pPr>
    <a:lvl2pPr marL="457200" algn="l" rtl="0" fontAlgn="base">
      <a:spcBef>
        <a:spcPct val="0"/>
      </a:spcBef>
      <a:spcAft>
        <a:spcPct val="0"/>
      </a:spcAft>
      <a:defRPr sz="2400" b="1" i="1" kern="1200">
        <a:solidFill>
          <a:schemeClr val="tx1"/>
        </a:solidFill>
        <a:latin typeface="Arial" charset="0"/>
        <a:ea typeface="+mn-ea"/>
        <a:cs typeface="Arial" charset="0"/>
      </a:defRPr>
    </a:lvl2pPr>
    <a:lvl3pPr marL="914400" algn="l" rtl="0" fontAlgn="base">
      <a:spcBef>
        <a:spcPct val="0"/>
      </a:spcBef>
      <a:spcAft>
        <a:spcPct val="0"/>
      </a:spcAft>
      <a:defRPr sz="2400" b="1" i="1" kern="1200">
        <a:solidFill>
          <a:schemeClr val="tx1"/>
        </a:solidFill>
        <a:latin typeface="Arial" charset="0"/>
        <a:ea typeface="+mn-ea"/>
        <a:cs typeface="Arial" charset="0"/>
      </a:defRPr>
    </a:lvl3pPr>
    <a:lvl4pPr marL="1371600" algn="l" rtl="0" fontAlgn="base">
      <a:spcBef>
        <a:spcPct val="0"/>
      </a:spcBef>
      <a:spcAft>
        <a:spcPct val="0"/>
      </a:spcAft>
      <a:defRPr sz="2400" b="1" i="1" kern="1200">
        <a:solidFill>
          <a:schemeClr val="tx1"/>
        </a:solidFill>
        <a:latin typeface="Arial" charset="0"/>
        <a:ea typeface="+mn-ea"/>
        <a:cs typeface="Arial" charset="0"/>
      </a:defRPr>
    </a:lvl4pPr>
    <a:lvl5pPr marL="1828800" algn="l" rtl="0" fontAlgn="base">
      <a:spcBef>
        <a:spcPct val="0"/>
      </a:spcBef>
      <a:spcAft>
        <a:spcPct val="0"/>
      </a:spcAft>
      <a:defRPr sz="2400" b="1" i="1" kern="1200">
        <a:solidFill>
          <a:schemeClr val="tx1"/>
        </a:solidFill>
        <a:latin typeface="Arial" charset="0"/>
        <a:ea typeface="+mn-ea"/>
        <a:cs typeface="Arial" charset="0"/>
      </a:defRPr>
    </a:lvl5pPr>
    <a:lvl6pPr marL="2286000" algn="l" defTabSz="914400" rtl="0" eaLnBrk="1" latinLnBrk="0" hangingPunct="1">
      <a:defRPr sz="2400" b="1" i="1" kern="1200">
        <a:solidFill>
          <a:schemeClr val="tx1"/>
        </a:solidFill>
        <a:latin typeface="Arial" charset="0"/>
        <a:ea typeface="+mn-ea"/>
        <a:cs typeface="Arial" charset="0"/>
      </a:defRPr>
    </a:lvl6pPr>
    <a:lvl7pPr marL="2743200" algn="l" defTabSz="914400" rtl="0" eaLnBrk="1" latinLnBrk="0" hangingPunct="1">
      <a:defRPr sz="2400" b="1" i="1" kern="1200">
        <a:solidFill>
          <a:schemeClr val="tx1"/>
        </a:solidFill>
        <a:latin typeface="Arial" charset="0"/>
        <a:ea typeface="+mn-ea"/>
        <a:cs typeface="Arial" charset="0"/>
      </a:defRPr>
    </a:lvl7pPr>
    <a:lvl8pPr marL="3200400" algn="l" defTabSz="914400" rtl="0" eaLnBrk="1" latinLnBrk="0" hangingPunct="1">
      <a:defRPr sz="2400" b="1" i="1" kern="1200">
        <a:solidFill>
          <a:schemeClr val="tx1"/>
        </a:solidFill>
        <a:latin typeface="Arial" charset="0"/>
        <a:ea typeface="+mn-ea"/>
        <a:cs typeface="Arial" charset="0"/>
      </a:defRPr>
    </a:lvl8pPr>
    <a:lvl9pPr marL="3657600" algn="l" defTabSz="914400" rtl="0" eaLnBrk="1" latinLnBrk="0" hangingPunct="1">
      <a:defRPr sz="2400" b="1"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CC99"/>
    <a:srgbClr val="66CCFF"/>
    <a:srgbClr val="FFCCFF"/>
    <a:srgbClr val="66FF33"/>
    <a:srgbClr val="00FFFF"/>
    <a:srgbClr val="FF00FF"/>
    <a:srgbClr val="CC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69" autoAdjust="0"/>
  </p:normalViewPr>
  <p:slideViewPr>
    <p:cSldViewPr>
      <p:cViewPr varScale="1">
        <p:scale>
          <a:sx n="41" d="100"/>
          <a:sy n="41" d="100"/>
        </p:scale>
        <p:origin x="-130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A814ADF6-920F-4EF9-8189-7960A435BC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5E550B7-606C-4334-9B0F-9E82C829D9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6D274F0-B672-469A-A8E0-1D30A8A2A0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716A1A4-5AD3-4345-BA82-A0EB7D2E8D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6105006-5B08-4796-8C87-88932439F0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02705EC-2804-4737-BF23-FB204E49ED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13B4F038-3160-440F-A688-5D8FE836DE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6A613FB-69FA-4C16-A48F-D88860E178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38891355-9C30-452A-9B99-659AE37523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0D0EF43-53E0-4C54-89EF-7BB49D5BD7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D82731C-3573-468C-8266-4AF7C7D3B5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71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2059"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71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71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2071"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72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2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a:effectLst>
                  <a:outerShdw blurRad="38100" dist="38100" dir="2700000" algn="tl">
                    <a:srgbClr val="000000"/>
                  </a:outerShdw>
                </a:effectLst>
                <a:latin typeface="+mn-lt"/>
              </a:defRPr>
            </a:lvl1pPr>
          </a:lstStyle>
          <a:p>
            <a:pPr>
              <a:defRPr/>
            </a:pPr>
            <a:endParaRPr lang="en-US"/>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a:effectLst>
                  <a:outerShdw blurRad="38100" dist="38100" dir="2700000" algn="tl">
                    <a:srgbClr val="000000"/>
                  </a:outerShdw>
                </a:effectLst>
                <a:latin typeface="+mn-lt"/>
              </a:defRPr>
            </a:lvl1pPr>
          </a:lstStyle>
          <a:p>
            <a:pPr>
              <a:defRPr/>
            </a:pPr>
            <a:endParaRPr lang="en-US"/>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effectLst>
                  <a:outerShdw blurRad="38100" dist="38100" dir="2700000" algn="tl">
                    <a:srgbClr val="000000"/>
                  </a:outerShdw>
                </a:effectLst>
                <a:latin typeface="+mn-lt"/>
              </a:defRPr>
            </a:lvl1pPr>
          </a:lstStyle>
          <a:p>
            <a:pPr>
              <a:defRPr/>
            </a:pPr>
            <a:fld id="{032A5909-1F67-4F90-8C8C-E6E7E31164B9}" type="slidenum">
              <a:rPr lang="en-US"/>
              <a:pPr>
                <a:defRPr/>
              </a:pPr>
              <a:t>‹#›</a:t>
            </a:fld>
            <a:endParaRPr lang="en-US"/>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990600"/>
          </a:xfrm>
        </p:spPr>
        <p:txBody>
          <a:bodyPr/>
          <a:lstStyle/>
          <a:p>
            <a:pPr eaLnBrk="1" hangingPunct="1">
              <a:defRPr/>
            </a:pPr>
            <a:r>
              <a:rPr lang="en-US" sz="2800" dirty="0" smtClean="0"/>
              <a:t/>
            </a:r>
            <a:br>
              <a:rPr lang="en-US" sz="2800" dirty="0" smtClean="0"/>
            </a:br>
            <a:r>
              <a:rPr lang="en-US" sz="2800" b="1" dirty="0" err="1" smtClean="0">
                <a:solidFill>
                  <a:srgbClr val="FFFF00"/>
                </a:solidFill>
              </a:rPr>
              <a:t>Địa</a:t>
            </a:r>
            <a:r>
              <a:rPr lang="en-US" sz="2800" b="1" dirty="0" smtClean="0">
                <a:solidFill>
                  <a:srgbClr val="FFFF00"/>
                </a:solidFill>
              </a:rPr>
              <a:t> </a:t>
            </a:r>
            <a:r>
              <a:rPr lang="en-US" sz="2800" b="1" dirty="0" err="1" smtClean="0">
                <a:solidFill>
                  <a:srgbClr val="FFFF00"/>
                </a:solidFill>
              </a:rPr>
              <a:t>lí</a:t>
            </a:r>
            <a:r>
              <a:rPr lang="en-US" sz="2800" b="1" dirty="0" smtClean="0"/>
              <a:t/>
            </a:r>
            <a:br>
              <a:rPr lang="en-US" sz="2800" b="1" dirty="0" smtClean="0"/>
            </a:br>
            <a:endParaRPr lang="en-US" sz="2400" b="1" dirty="0" smtClean="0"/>
          </a:p>
        </p:txBody>
      </p:sp>
      <p:sp>
        <p:nvSpPr>
          <p:cNvPr id="2052" name="Rectangle 4"/>
          <p:cNvSpPr>
            <a:spLocks noGrp="1" noChangeArrowheads="1"/>
          </p:cNvSpPr>
          <p:nvPr>
            <p:ph type="subTitle" idx="1"/>
          </p:nvPr>
        </p:nvSpPr>
        <p:spPr>
          <a:xfrm>
            <a:off x="685800" y="685800"/>
            <a:ext cx="3429000" cy="762000"/>
          </a:xfrm>
        </p:spPr>
        <p:txBody>
          <a:bodyPr/>
          <a:lstStyle/>
          <a:p>
            <a:pPr algn="l" eaLnBrk="1" hangingPunct="1">
              <a:defRPr/>
            </a:pPr>
            <a:r>
              <a:rPr lang="en-US" sz="2800" b="1" smtClean="0">
                <a:solidFill>
                  <a:srgbClr val="FFFF00"/>
                </a:solidFill>
                <a:latin typeface="Arial"/>
              </a:rPr>
              <a:t>* Kiểm tra bài cũ:</a:t>
            </a:r>
            <a:r>
              <a:rPr lang="en-US" sz="2800" smtClean="0">
                <a:latin typeface="Arial"/>
              </a:rPr>
              <a:t> </a:t>
            </a:r>
          </a:p>
        </p:txBody>
      </p:sp>
      <p:sp>
        <p:nvSpPr>
          <p:cNvPr id="2053" name="Rectangle 5"/>
          <p:cNvSpPr>
            <a:spLocks noChangeArrowheads="1"/>
          </p:cNvSpPr>
          <p:nvPr/>
        </p:nvSpPr>
        <p:spPr bwMode="auto">
          <a:xfrm>
            <a:off x="1219200" y="1219200"/>
            <a:ext cx="7315200" cy="762000"/>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Câu 1:Dựa vào lược đồ, hãy nêu vị trí địa lí và giới hạn của châu Á?</a:t>
            </a:r>
          </a:p>
        </p:txBody>
      </p:sp>
      <p:sp>
        <p:nvSpPr>
          <p:cNvPr id="4101" name="Text Box 20"/>
          <p:cNvSpPr txBox="1">
            <a:spLocks noChangeArrowheads="1"/>
          </p:cNvSpPr>
          <p:nvPr/>
        </p:nvSpPr>
        <p:spPr bwMode="auto">
          <a:xfrm>
            <a:off x="990600" y="2438400"/>
            <a:ext cx="7543800" cy="457200"/>
          </a:xfrm>
          <a:prstGeom prst="rect">
            <a:avLst/>
          </a:prstGeom>
          <a:noFill/>
          <a:ln w="9525">
            <a:noFill/>
            <a:miter lim="800000"/>
            <a:headEnd/>
            <a:tailEnd/>
          </a:ln>
        </p:spPr>
        <p:txBody>
          <a:bodyPr>
            <a:spAutoFit/>
          </a:bodyPr>
          <a:lstStyle/>
          <a:p>
            <a:pPr>
              <a:spcBef>
                <a:spcPct val="50000"/>
              </a:spcBef>
            </a:pPr>
            <a:endParaRPr lang="en-US"/>
          </a:p>
        </p:txBody>
      </p:sp>
      <p:pic>
        <p:nvPicPr>
          <p:cNvPr id="4102" name="Picture 21" descr="scan0002 - Copy"/>
          <p:cNvPicPr>
            <a:picLocks noChangeAspect="1" noChangeArrowheads="1"/>
          </p:cNvPicPr>
          <p:nvPr/>
        </p:nvPicPr>
        <p:blipFill>
          <a:blip r:embed="rId2">
            <a:lum bright="-36000"/>
          </a:blip>
          <a:srcRect/>
          <a:stretch>
            <a:fillRect/>
          </a:stretch>
        </p:blipFill>
        <p:spPr bwMode="auto">
          <a:xfrm>
            <a:off x="1752600" y="2057400"/>
            <a:ext cx="5867400" cy="4038600"/>
          </a:xfrm>
          <a:prstGeom prst="rect">
            <a:avLst/>
          </a:prstGeom>
          <a:noFill/>
          <a:ln w="9525">
            <a:noFill/>
            <a:miter lim="800000"/>
            <a:headEnd/>
            <a:tailEnd/>
          </a:ln>
        </p:spPr>
      </p:pic>
      <p:sp>
        <p:nvSpPr>
          <p:cNvPr id="2071" name="Text Box 23"/>
          <p:cNvSpPr txBox="1">
            <a:spLocks noChangeArrowheads="1"/>
          </p:cNvSpPr>
          <p:nvPr/>
        </p:nvSpPr>
        <p:spPr bwMode="auto">
          <a:xfrm>
            <a:off x="990600" y="6248400"/>
            <a:ext cx="8153400" cy="457200"/>
          </a:xfrm>
          <a:prstGeom prst="rect">
            <a:avLst/>
          </a:prstGeom>
          <a:noFill/>
          <a:ln w="9525">
            <a:noFill/>
            <a:miter lim="800000"/>
            <a:headEnd/>
            <a:tailEnd/>
          </a:ln>
        </p:spPr>
        <p:txBody>
          <a:bodyPr>
            <a:spAutoFit/>
          </a:bodyPr>
          <a:lstStyle/>
          <a:p>
            <a:pPr>
              <a:spcBef>
                <a:spcPct val="50000"/>
              </a:spcBef>
            </a:pPr>
            <a:r>
              <a:rPr lang="en-US" i="0"/>
              <a:t>Câu 2: Hãy nêu đặc điểm tự nhiên của châu 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ox(in)">
                                      <p:cBhvr>
                                        <p:cTn id="7" dur="5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box(in)">
                                      <p:cBhvr>
                                        <p:cTn id="12" dur="500"/>
                                        <p:tgtEl>
                                          <p:spTgt spid="2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71"/>
                                        </p:tgtEl>
                                        <p:attrNameLst>
                                          <p:attrName>style.visibility</p:attrName>
                                        </p:attrNameLst>
                                      </p:cBhvr>
                                      <p:to>
                                        <p:strVal val="visible"/>
                                      </p:to>
                                    </p:set>
                                    <p:animEffect transition="in" filter="wedge">
                                      <p:cBhvr>
                                        <p:cTn id="17" dur="20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8675"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28682" name="Rectangle 10"/>
          <p:cNvSpPr>
            <a:spLocks noChangeArrowheads="1"/>
          </p:cNvSpPr>
          <p:nvPr/>
        </p:nvSpPr>
        <p:spPr bwMode="auto">
          <a:xfrm>
            <a:off x="914400" y="20574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b="0" i="0">
                <a:effectLst>
                  <a:outerShdw blurRad="38100" dist="38100" dir="2700000" algn="tl">
                    <a:srgbClr val="000000"/>
                  </a:outerShdw>
                </a:effectLst>
                <a:latin typeface="Arial"/>
              </a:rPr>
              <a:t>- Sự phân bố các hoạt động kinh tế ở châu Á:</a:t>
            </a:r>
          </a:p>
        </p:txBody>
      </p:sp>
      <p:graphicFrame>
        <p:nvGraphicFramePr>
          <p:cNvPr id="28683" name="Group 11"/>
          <p:cNvGraphicFramePr>
            <a:graphicFrameLocks noGrp="1"/>
          </p:cNvGraphicFramePr>
          <p:nvPr/>
        </p:nvGraphicFramePr>
        <p:xfrm>
          <a:off x="609600" y="2859088"/>
          <a:ext cx="8001000" cy="3875087"/>
        </p:xfrm>
        <a:graphic>
          <a:graphicData uri="http://schemas.openxmlformats.org/drawingml/2006/table">
            <a:tbl>
              <a:tblPr/>
              <a:tblGrid>
                <a:gridCol w="2362200"/>
                <a:gridCol w="5638800"/>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Ngành s</a:t>
                      </a:r>
                      <a:r>
                        <a:rPr kumimoji="0" lang="en-US" sz="2200" b="1" i="1" u="none" strike="noStrike" cap="none" normalizeH="0" baseline="0" smtClean="0">
                          <a:ln>
                            <a:noFill/>
                          </a:ln>
                          <a:solidFill>
                            <a:schemeClr val="tx1"/>
                          </a:solidFill>
                          <a:effectLst/>
                          <a:latin typeface="Arial" charset="0"/>
                          <a:cs typeface="Arial" charset="0"/>
                        </a:rPr>
                        <a:t>ản xuất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Khu v</a:t>
                      </a:r>
                      <a:r>
                        <a:rPr kumimoji="0" lang="en-US" sz="2200" b="1" i="1" u="none" strike="noStrike" cap="none" normalizeH="0" baseline="0" smtClean="0">
                          <a:ln>
                            <a:noFill/>
                          </a:ln>
                          <a:solidFill>
                            <a:schemeClr val="tx1"/>
                          </a:solidFill>
                          <a:effectLst/>
                          <a:latin typeface="Arial" charset="0"/>
                          <a:cs typeface="Arial" charset="0"/>
                        </a:rPr>
                        <a:t>ực, quốc gia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g</a:t>
                      </a:r>
                      <a:r>
                        <a:rPr kumimoji="0" lang="en-US" sz="2200" b="0" i="0" u="none" strike="noStrike" cap="none" normalizeH="0" baseline="0" smtClean="0">
                          <a:ln>
                            <a:noFill/>
                          </a:ln>
                          <a:solidFill>
                            <a:schemeClr val="tx1"/>
                          </a:solidFill>
                          <a:effectLst/>
                          <a:latin typeface="Arial" charset="0"/>
                          <a:cs typeface="Arial" charset="0"/>
                        </a:rPr>
                        <a:t>ạo</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mì</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Bông</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Nuôi bò</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Khai thác d</a:t>
                      </a:r>
                      <a:r>
                        <a:rPr kumimoji="0" lang="en-US" sz="2200" b="0" i="0" u="none" strike="noStrike" cap="none" normalizeH="0" baseline="0" smtClean="0">
                          <a:ln>
                            <a:noFill/>
                          </a:ln>
                          <a:solidFill>
                            <a:schemeClr val="tx1"/>
                          </a:solidFill>
                          <a:effectLst/>
                          <a:latin typeface="Arial" charset="0"/>
                          <a:cs typeface="Arial" charset="0"/>
                        </a:rPr>
                        <a:t>ầu</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S</a:t>
                      </a:r>
                      <a:r>
                        <a:rPr kumimoji="0" lang="en-US" sz="2200" b="0" i="0" u="none" strike="noStrike" cap="none" normalizeH="0" baseline="0" smtClean="0">
                          <a:ln>
                            <a:noFill/>
                          </a:ln>
                          <a:solidFill>
                            <a:schemeClr val="tx1"/>
                          </a:solidFill>
                          <a:effectLst/>
                          <a:latin typeface="Arial" charset="0"/>
                          <a:cs typeface="Arial" charset="0"/>
                        </a:rPr>
                        <a:t>ả</a:t>
                      </a:r>
                      <a:r>
                        <a:rPr kumimoji="0" lang="en-US" sz="2200" b="0" i="0" u="none" strike="noStrike" cap="none" normalizeH="0" baseline="0" smtClean="0">
                          <a:ln>
                            <a:noFill/>
                          </a:ln>
                          <a:solidFill>
                            <a:schemeClr val="tx1"/>
                          </a:solidFill>
                          <a:effectLst/>
                          <a:latin typeface="Arial" charset="0"/>
                          <a:cs typeface="Times New Roman" pitchFamily="18" charset="0"/>
                        </a:rPr>
                        <a:t>n xu</a:t>
                      </a:r>
                      <a:r>
                        <a:rPr kumimoji="0" lang="en-US" sz="2200" b="0" i="0" u="none" strike="noStrike" cap="none" normalizeH="0" baseline="0" smtClean="0">
                          <a:ln>
                            <a:noFill/>
                          </a:ln>
                          <a:solidFill>
                            <a:schemeClr val="tx1"/>
                          </a:solidFill>
                          <a:effectLst/>
                          <a:latin typeface="Arial" charset="0"/>
                          <a:cs typeface="Arial" charset="0"/>
                        </a:rPr>
                        <a:t>ấ</a:t>
                      </a:r>
                      <a:r>
                        <a:rPr kumimoji="0" lang="en-US" sz="2200" b="0" i="0" u="none" strike="noStrike" cap="none" normalizeH="0" baseline="0" smtClean="0">
                          <a:ln>
                            <a:noFill/>
                          </a:ln>
                          <a:solidFill>
                            <a:schemeClr val="tx1"/>
                          </a:solidFill>
                          <a:effectLst/>
                          <a:latin typeface="Arial" charset="0"/>
                          <a:cs typeface="Times New Roman" pitchFamily="18" charset="0"/>
                        </a:rPr>
                        <a:t>t ô tô</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box(in)">
                                      <p:cBhvr>
                                        <p:cTn id="7"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2771"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2772" name="Rectangle 4"/>
          <p:cNvSpPr>
            <a:spLocks noChangeArrowheads="1"/>
          </p:cNvSpPr>
          <p:nvPr/>
        </p:nvSpPr>
        <p:spPr bwMode="auto">
          <a:xfrm>
            <a:off x="914400" y="19812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b="0" i="0">
                <a:effectLst>
                  <a:outerShdw blurRad="38100" dist="38100" dir="2700000" algn="tl">
                    <a:srgbClr val="000000"/>
                  </a:outerShdw>
                </a:effectLst>
                <a:latin typeface="Arial"/>
              </a:rPr>
              <a:t>- Sự phân bố các hoạt động kinh tế ở châu Á:</a:t>
            </a:r>
          </a:p>
        </p:txBody>
      </p:sp>
      <p:graphicFrame>
        <p:nvGraphicFramePr>
          <p:cNvPr id="32976" name="Group 208"/>
          <p:cNvGraphicFramePr>
            <a:graphicFrameLocks noGrp="1"/>
          </p:cNvGraphicFramePr>
          <p:nvPr/>
        </p:nvGraphicFramePr>
        <p:xfrm>
          <a:off x="685800" y="2754313"/>
          <a:ext cx="8001000" cy="3875087"/>
        </p:xfrm>
        <a:graphic>
          <a:graphicData uri="http://schemas.openxmlformats.org/drawingml/2006/table">
            <a:tbl>
              <a:tblPr/>
              <a:tblGrid>
                <a:gridCol w="2362200"/>
                <a:gridCol w="5638800"/>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Ngành s</a:t>
                      </a:r>
                      <a:r>
                        <a:rPr kumimoji="0" lang="en-US" sz="2200" b="1" i="1" u="none" strike="noStrike" cap="none" normalizeH="0" baseline="0" smtClean="0">
                          <a:ln>
                            <a:noFill/>
                          </a:ln>
                          <a:solidFill>
                            <a:schemeClr val="tx1"/>
                          </a:solidFill>
                          <a:effectLst/>
                          <a:latin typeface="Arial" charset="0"/>
                          <a:cs typeface="Arial" charset="0"/>
                        </a:rPr>
                        <a:t>ản xuất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Khu v</a:t>
                      </a:r>
                      <a:r>
                        <a:rPr kumimoji="0" lang="en-US" sz="2200" b="1" i="1" u="none" strike="noStrike" cap="none" normalizeH="0" baseline="0" smtClean="0">
                          <a:ln>
                            <a:noFill/>
                          </a:ln>
                          <a:solidFill>
                            <a:schemeClr val="tx1"/>
                          </a:solidFill>
                          <a:effectLst/>
                          <a:latin typeface="Arial" charset="0"/>
                          <a:cs typeface="Arial" charset="0"/>
                        </a:rPr>
                        <a:t>ực, quốc gia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g</a:t>
                      </a:r>
                      <a:r>
                        <a:rPr kumimoji="0" lang="en-US" sz="2200" b="0" i="0" u="none" strike="noStrike" cap="none" normalizeH="0" baseline="0" smtClean="0">
                          <a:ln>
                            <a:noFill/>
                          </a:ln>
                          <a:solidFill>
                            <a:schemeClr val="tx1"/>
                          </a:solidFill>
                          <a:effectLst/>
                          <a:latin typeface="Arial" charset="0"/>
                          <a:cs typeface="Arial" charset="0"/>
                        </a:rPr>
                        <a:t>ạo</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mì</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Bông</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Nuôi bò</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Khai thác d</a:t>
                      </a:r>
                      <a:r>
                        <a:rPr kumimoji="0" lang="en-US" sz="2200" b="0" i="0" u="none" strike="noStrike" cap="none" normalizeH="0" baseline="0" smtClean="0">
                          <a:ln>
                            <a:noFill/>
                          </a:ln>
                          <a:solidFill>
                            <a:schemeClr val="tx1"/>
                          </a:solidFill>
                          <a:effectLst/>
                          <a:latin typeface="Arial" charset="0"/>
                          <a:cs typeface="Arial" charset="0"/>
                        </a:rPr>
                        <a:t>ầu</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S</a:t>
                      </a:r>
                      <a:r>
                        <a:rPr kumimoji="0" lang="en-US" sz="2200" b="0" i="0" u="none" strike="noStrike" cap="none" normalizeH="0" baseline="0" smtClean="0">
                          <a:ln>
                            <a:noFill/>
                          </a:ln>
                          <a:solidFill>
                            <a:schemeClr val="tx1"/>
                          </a:solidFill>
                          <a:effectLst/>
                          <a:latin typeface="Arial" charset="0"/>
                          <a:cs typeface="Arial" charset="0"/>
                        </a:rPr>
                        <a:t>ả</a:t>
                      </a:r>
                      <a:r>
                        <a:rPr kumimoji="0" lang="en-US" sz="2200" b="0" i="0" u="none" strike="noStrike" cap="none" normalizeH="0" baseline="0" smtClean="0">
                          <a:ln>
                            <a:noFill/>
                          </a:ln>
                          <a:solidFill>
                            <a:schemeClr val="tx1"/>
                          </a:solidFill>
                          <a:effectLst/>
                          <a:latin typeface="Arial" charset="0"/>
                          <a:cs typeface="Times New Roman" pitchFamily="18" charset="0"/>
                        </a:rPr>
                        <a:t>n xu</a:t>
                      </a:r>
                      <a:r>
                        <a:rPr kumimoji="0" lang="en-US" sz="2200" b="0" i="0" u="none" strike="noStrike" cap="none" normalizeH="0" baseline="0" smtClean="0">
                          <a:ln>
                            <a:noFill/>
                          </a:ln>
                          <a:solidFill>
                            <a:schemeClr val="tx1"/>
                          </a:solidFill>
                          <a:effectLst/>
                          <a:latin typeface="Arial" charset="0"/>
                          <a:cs typeface="Arial" charset="0"/>
                        </a:rPr>
                        <a:t>ấ</a:t>
                      </a:r>
                      <a:r>
                        <a:rPr kumimoji="0" lang="en-US" sz="2200" b="0" i="0" u="none" strike="noStrike" cap="none" normalizeH="0" baseline="0" smtClean="0">
                          <a:ln>
                            <a:noFill/>
                          </a:ln>
                          <a:solidFill>
                            <a:schemeClr val="tx1"/>
                          </a:solidFill>
                          <a:effectLst/>
                          <a:latin typeface="Arial" charset="0"/>
                          <a:cs typeface="Times New Roman" pitchFamily="18" charset="0"/>
                        </a:rPr>
                        <a:t>t ô tô</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2966" name="Text Box 198"/>
          <p:cNvSpPr txBox="1">
            <a:spLocks noChangeArrowheads="1"/>
          </p:cNvSpPr>
          <p:nvPr/>
        </p:nvSpPr>
        <p:spPr bwMode="auto">
          <a:xfrm>
            <a:off x="3124200" y="3344863"/>
            <a:ext cx="5486400" cy="427037"/>
          </a:xfrm>
          <a:prstGeom prst="rect">
            <a:avLst/>
          </a:prstGeom>
          <a:noFill/>
          <a:ln w="9525">
            <a:noFill/>
            <a:miter lim="800000"/>
            <a:headEnd/>
            <a:tailEnd/>
          </a:ln>
        </p:spPr>
        <p:txBody>
          <a:bodyPr>
            <a:spAutoFit/>
          </a:bodyPr>
          <a:lstStyle/>
          <a:p>
            <a:pPr>
              <a:spcBef>
                <a:spcPct val="50000"/>
              </a:spcBef>
            </a:pPr>
            <a:r>
              <a:rPr lang="en-US" sz="2200" b="0" i="0"/>
              <a:t>Đông Nam Á, Trung quốc, Ấn Độ</a:t>
            </a:r>
          </a:p>
        </p:txBody>
      </p:sp>
      <p:sp>
        <p:nvSpPr>
          <p:cNvPr id="32967" name="Text Box 199"/>
          <p:cNvSpPr txBox="1">
            <a:spLocks noChangeArrowheads="1"/>
          </p:cNvSpPr>
          <p:nvPr/>
        </p:nvSpPr>
        <p:spPr bwMode="auto">
          <a:xfrm>
            <a:off x="3109913" y="3925888"/>
            <a:ext cx="5486400" cy="427037"/>
          </a:xfrm>
          <a:prstGeom prst="rect">
            <a:avLst/>
          </a:prstGeom>
          <a:noFill/>
          <a:ln w="9525">
            <a:noFill/>
            <a:miter lim="800000"/>
            <a:headEnd/>
            <a:tailEnd/>
          </a:ln>
        </p:spPr>
        <p:txBody>
          <a:bodyPr>
            <a:spAutoFit/>
          </a:bodyPr>
          <a:lstStyle/>
          <a:p>
            <a:pPr>
              <a:spcBef>
                <a:spcPct val="50000"/>
              </a:spcBef>
            </a:pPr>
            <a:r>
              <a:rPr lang="en-US" sz="2200" b="0" i="0"/>
              <a:t>Trung quốc, Ấn Độ, Ca-dắc-xtan</a:t>
            </a:r>
          </a:p>
        </p:txBody>
      </p:sp>
      <p:sp>
        <p:nvSpPr>
          <p:cNvPr id="32968" name="Text Box 200"/>
          <p:cNvSpPr txBox="1">
            <a:spLocks noChangeArrowheads="1"/>
          </p:cNvSpPr>
          <p:nvPr/>
        </p:nvSpPr>
        <p:spPr bwMode="auto">
          <a:xfrm>
            <a:off x="3124200" y="4486275"/>
            <a:ext cx="5486400" cy="427038"/>
          </a:xfrm>
          <a:prstGeom prst="rect">
            <a:avLst/>
          </a:prstGeom>
          <a:noFill/>
          <a:ln w="9525">
            <a:noFill/>
            <a:miter lim="800000"/>
            <a:headEnd/>
            <a:tailEnd/>
          </a:ln>
        </p:spPr>
        <p:txBody>
          <a:bodyPr>
            <a:spAutoFit/>
          </a:bodyPr>
          <a:lstStyle/>
          <a:p>
            <a:pPr>
              <a:spcBef>
                <a:spcPct val="50000"/>
              </a:spcBef>
            </a:pPr>
            <a:r>
              <a:rPr lang="en-US" sz="2200" b="0" i="0"/>
              <a:t>Trung quốc, Ấn Độ, Ca-dắc-xtan</a:t>
            </a:r>
          </a:p>
        </p:txBody>
      </p:sp>
      <p:sp>
        <p:nvSpPr>
          <p:cNvPr id="32970" name="Text Box 202"/>
          <p:cNvSpPr txBox="1">
            <a:spLocks noChangeArrowheads="1"/>
          </p:cNvSpPr>
          <p:nvPr/>
        </p:nvSpPr>
        <p:spPr bwMode="auto">
          <a:xfrm>
            <a:off x="3124200" y="5011738"/>
            <a:ext cx="5486400" cy="427037"/>
          </a:xfrm>
          <a:prstGeom prst="rect">
            <a:avLst/>
          </a:prstGeom>
          <a:noFill/>
          <a:ln w="9525">
            <a:noFill/>
            <a:miter lim="800000"/>
            <a:headEnd/>
            <a:tailEnd/>
          </a:ln>
        </p:spPr>
        <p:txBody>
          <a:bodyPr>
            <a:spAutoFit/>
          </a:bodyPr>
          <a:lstStyle/>
          <a:p>
            <a:pPr>
              <a:spcBef>
                <a:spcPct val="50000"/>
              </a:spcBef>
            </a:pPr>
            <a:r>
              <a:rPr lang="en-US" sz="2200" b="0" i="0"/>
              <a:t>Trung quốc, Ấn Độ</a:t>
            </a:r>
          </a:p>
        </p:txBody>
      </p:sp>
      <p:sp>
        <p:nvSpPr>
          <p:cNvPr id="32971" name="Text Box 203"/>
          <p:cNvSpPr txBox="1">
            <a:spLocks noChangeArrowheads="1"/>
          </p:cNvSpPr>
          <p:nvPr/>
        </p:nvSpPr>
        <p:spPr bwMode="auto">
          <a:xfrm>
            <a:off x="3124200" y="5613400"/>
            <a:ext cx="5486400" cy="427038"/>
          </a:xfrm>
          <a:prstGeom prst="rect">
            <a:avLst/>
          </a:prstGeom>
          <a:noFill/>
          <a:ln w="9525">
            <a:noFill/>
            <a:miter lim="800000"/>
            <a:headEnd/>
            <a:tailEnd/>
          </a:ln>
        </p:spPr>
        <p:txBody>
          <a:bodyPr>
            <a:spAutoFit/>
          </a:bodyPr>
          <a:lstStyle/>
          <a:p>
            <a:pPr>
              <a:spcBef>
                <a:spcPct val="50000"/>
              </a:spcBef>
            </a:pPr>
            <a:r>
              <a:rPr lang="en-US" sz="2200" b="0" i="0"/>
              <a:t>Tây Nam Á, Đông Nam Á</a:t>
            </a:r>
          </a:p>
        </p:txBody>
      </p:sp>
      <p:sp>
        <p:nvSpPr>
          <p:cNvPr id="32972" name="Text Box 204"/>
          <p:cNvSpPr txBox="1">
            <a:spLocks noChangeArrowheads="1"/>
          </p:cNvSpPr>
          <p:nvPr/>
        </p:nvSpPr>
        <p:spPr bwMode="auto">
          <a:xfrm>
            <a:off x="3124200" y="6132513"/>
            <a:ext cx="5486400" cy="427037"/>
          </a:xfrm>
          <a:prstGeom prst="rect">
            <a:avLst/>
          </a:prstGeom>
          <a:noFill/>
          <a:ln w="9525">
            <a:noFill/>
            <a:miter lim="800000"/>
            <a:headEnd/>
            <a:tailEnd/>
          </a:ln>
        </p:spPr>
        <p:txBody>
          <a:bodyPr>
            <a:spAutoFit/>
          </a:bodyPr>
          <a:lstStyle/>
          <a:p>
            <a:pPr>
              <a:spcBef>
                <a:spcPct val="50000"/>
              </a:spcBef>
            </a:pPr>
            <a:r>
              <a:rPr lang="en-US" sz="2200" b="0" i="0"/>
              <a:t>Nhật Bản, Trung Quốc, Hàn quốc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966">
                                            <p:txEl>
                                              <p:pRg st="0" end="0"/>
                                            </p:txEl>
                                          </p:spTgt>
                                        </p:tgtEl>
                                        <p:attrNameLst>
                                          <p:attrName>style.visibility</p:attrName>
                                        </p:attrNameLst>
                                      </p:cBhvr>
                                      <p:to>
                                        <p:strVal val="visible"/>
                                      </p:to>
                                    </p:set>
                                    <p:animEffect transition="in" filter="box(in)">
                                      <p:cBhvr>
                                        <p:cTn id="7" dur="500"/>
                                        <p:tgtEl>
                                          <p:spTgt spid="329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967">
                                            <p:txEl>
                                              <p:pRg st="0" end="0"/>
                                            </p:txEl>
                                          </p:spTgt>
                                        </p:tgtEl>
                                        <p:attrNameLst>
                                          <p:attrName>style.visibility</p:attrName>
                                        </p:attrNameLst>
                                      </p:cBhvr>
                                      <p:to>
                                        <p:strVal val="visible"/>
                                      </p:to>
                                    </p:set>
                                    <p:animEffect transition="in" filter="checkerboard(across)">
                                      <p:cBhvr>
                                        <p:cTn id="12" dur="500"/>
                                        <p:tgtEl>
                                          <p:spTgt spid="329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968">
                                            <p:txEl>
                                              <p:pRg st="0" end="0"/>
                                            </p:txEl>
                                          </p:spTgt>
                                        </p:tgtEl>
                                        <p:attrNameLst>
                                          <p:attrName>style.visibility</p:attrName>
                                        </p:attrNameLst>
                                      </p:cBhvr>
                                      <p:to>
                                        <p:strVal val="visible"/>
                                      </p:to>
                                    </p:set>
                                    <p:animEffect transition="in" filter="blinds(horizontal)">
                                      <p:cBhvr>
                                        <p:cTn id="17" dur="500"/>
                                        <p:tgtEl>
                                          <p:spTgt spid="3296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2970">
                                            <p:txEl>
                                              <p:pRg st="0" end="0"/>
                                            </p:txEl>
                                          </p:spTgt>
                                        </p:tgtEl>
                                        <p:attrNameLst>
                                          <p:attrName>style.visibility</p:attrName>
                                        </p:attrNameLst>
                                      </p:cBhvr>
                                      <p:to>
                                        <p:strVal val="visible"/>
                                      </p:to>
                                    </p:set>
                                    <p:animEffect transition="in" filter="box(in)">
                                      <p:cBhvr>
                                        <p:cTn id="22" dur="500"/>
                                        <p:tgtEl>
                                          <p:spTgt spid="3297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2971">
                                            <p:txEl>
                                              <p:pRg st="0" end="0"/>
                                            </p:txEl>
                                          </p:spTgt>
                                        </p:tgtEl>
                                        <p:attrNameLst>
                                          <p:attrName>style.visibility</p:attrName>
                                        </p:attrNameLst>
                                      </p:cBhvr>
                                      <p:to>
                                        <p:strVal val="visible"/>
                                      </p:to>
                                    </p:set>
                                    <p:animEffect transition="in" filter="blinds(horizontal)">
                                      <p:cBhvr>
                                        <p:cTn id="27" dur="500"/>
                                        <p:tgtEl>
                                          <p:spTgt spid="329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2972">
                                            <p:txEl>
                                              <p:pRg st="0" end="0"/>
                                            </p:txEl>
                                          </p:spTgt>
                                        </p:tgtEl>
                                        <p:attrNameLst>
                                          <p:attrName>style.visibility</p:attrName>
                                        </p:attrNameLst>
                                      </p:cBhvr>
                                      <p:to>
                                        <p:strVal val="visible"/>
                                      </p:to>
                                    </p:set>
                                    <p:animEffect transition="in" filter="box(in)">
                                      <p:cBhvr>
                                        <p:cTn id="32" dur="500"/>
                                        <p:tgtEl>
                                          <p:spTgt spid="32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0723"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0727" name="Rectangle 7"/>
          <p:cNvSpPr>
            <a:spLocks noChangeArrowheads="1"/>
          </p:cNvSpPr>
          <p:nvPr/>
        </p:nvSpPr>
        <p:spPr bwMode="auto">
          <a:xfrm>
            <a:off x="914400" y="2133600"/>
            <a:ext cx="18288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Kết luận:</a:t>
            </a:r>
          </a:p>
        </p:txBody>
      </p:sp>
      <p:sp>
        <p:nvSpPr>
          <p:cNvPr id="30728" name="Rectangle 8"/>
          <p:cNvSpPr>
            <a:spLocks noChangeArrowheads="1"/>
          </p:cNvSpPr>
          <p:nvPr/>
        </p:nvSpPr>
        <p:spPr bwMode="auto">
          <a:xfrm>
            <a:off x="976313" y="2516188"/>
            <a:ext cx="7772400" cy="836612"/>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Người dân châu Á phần lớn làm nông nghiệp, nông sản chính là lúa gạo, lúa mì, thịt, trứng,..</a:t>
            </a:r>
          </a:p>
        </p:txBody>
      </p:sp>
      <p:sp>
        <p:nvSpPr>
          <p:cNvPr id="30729" name="Rectangle 9"/>
          <p:cNvSpPr>
            <a:spLocks noChangeArrowheads="1"/>
          </p:cNvSpPr>
          <p:nvPr/>
        </p:nvSpPr>
        <p:spPr bwMode="auto">
          <a:xfrm>
            <a:off x="990600" y="3429000"/>
            <a:ext cx="7772400" cy="836613"/>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Một số nước phát triển ngành công nghiệp khai thác dầu mỏ, sản xuất ô tô, sản xuất thép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8">
                                            <p:txEl>
                                              <p:pRg st="0" end="0"/>
                                            </p:txEl>
                                          </p:spTgt>
                                        </p:tgtEl>
                                        <p:attrNameLst>
                                          <p:attrName>style.visibility</p:attrName>
                                        </p:attrNameLst>
                                      </p:cBhvr>
                                      <p:to>
                                        <p:strVal val="visible"/>
                                      </p:to>
                                    </p:set>
                                    <p:animEffect transition="in" filter="box(in)">
                                      <p:cBhvr>
                                        <p:cTn id="7" dur="500"/>
                                        <p:tgtEl>
                                          <p:spTgt spid="307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9">
                                            <p:txEl>
                                              <p:pRg st="0" end="0"/>
                                            </p:txEl>
                                          </p:spTgt>
                                        </p:tgtEl>
                                        <p:attrNameLst>
                                          <p:attrName>style.visibility</p:attrName>
                                        </p:attrNameLst>
                                      </p:cBhvr>
                                      <p:to>
                                        <p:strVal val="visible"/>
                                      </p:to>
                                    </p:set>
                                    <p:animEffect transition="in" filter="box(in)">
                                      <p:cBhvr>
                                        <p:cTn id="12" dur="500"/>
                                        <p:tgtEl>
                                          <p:spTgt spid="307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3795" name="Rectangle 3"/>
          <p:cNvSpPr>
            <a:spLocks noGrp="1" noChangeArrowheads="1"/>
          </p:cNvSpPr>
          <p:nvPr>
            <p:ph type="subTitle" idx="1"/>
          </p:nvPr>
        </p:nvSpPr>
        <p:spPr>
          <a:xfrm>
            <a:off x="762000" y="1525588"/>
            <a:ext cx="8382000" cy="762000"/>
          </a:xfrm>
        </p:spPr>
        <p:txBody>
          <a:bodyPr/>
          <a:lstStyle/>
          <a:p>
            <a:pPr algn="l" eaLnBrk="1" hangingPunct="1">
              <a:defRPr/>
            </a:pPr>
            <a:r>
              <a:rPr lang="en-US" sz="2400" b="1" smtClean="0">
                <a:latin typeface="Arial"/>
              </a:rPr>
              <a:t>3. Khu vực Đông Nam Á: </a:t>
            </a:r>
          </a:p>
        </p:txBody>
      </p:sp>
      <p:sp>
        <p:nvSpPr>
          <p:cNvPr id="33796" name="Rectangle 4"/>
          <p:cNvSpPr>
            <a:spLocks noChangeArrowheads="1"/>
          </p:cNvSpPr>
          <p:nvPr/>
        </p:nvSpPr>
        <p:spPr bwMode="auto">
          <a:xfrm>
            <a:off x="914400" y="2071688"/>
            <a:ext cx="79248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Dựa vào lược đồ,hãy trả lời các câu hỏi sau:</a:t>
            </a:r>
          </a:p>
        </p:txBody>
      </p:sp>
      <p:pic>
        <p:nvPicPr>
          <p:cNvPr id="33799" name="Picture 7" descr="scan0007"/>
          <p:cNvPicPr>
            <a:picLocks noChangeAspect="1" noChangeArrowheads="1"/>
          </p:cNvPicPr>
          <p:nvPr/>
        </p:nvPicPr>
        <p:blipFill>
          <a:blip r:embed="rId2"/>
          <a:srcRect/>
          <a:stretch>
            <a:fillRect/>
          </a:stretch>
        </p:blipFill>
        <p:spPr bwMode="auto">
          <a:xfrm>
            <a:off x="4572000" y="2700338"/>
            <a:ext cx="4572000" cy="4157662"/>
          </a:xfrm>
          <a:prstGeom prst="rect">
            <a:avLst/>
          </a:prstGeom>
          <a:noFill/>
          <a:ln w="9525">
            <a:noFill/>
            <a:miter lim="800000"/>
            <a:headEnd/>
            <a:tailEnd/>
          </a:ln>
        </p:spPr>
      </p:pic>
      <p:pic>
        <p:nvPicPr>
          <p:cNvPr id="33803" name="Picture 11" descr="scan0007"/>
          <p:cNvPicPr>
            <a:picLocks noChangeAspect="1" noChangeArrowheads="1"/>
          </p:cNvPicPr>
          <p:nvPr/>
        </p:nvPicPr>
        <p:blipFill>
          <a:blip r:embed="rId3">
            <a:lum bright="-24000"/>
          </a:blip>
          <a:srcRect/>
          <a:stretch>
            <a:fillRect/>
          </a:stretch>
        </p:blipFill>
        <p:spPr bwMode="auto">
          <a:xfrm>
            <a:off x="4572000" y="2667000"/>
            <a:ext cx="4551363" cy="4191000"/>
          </a:xfrm>
          <a:prstGeom prst="rect">
            <a:avLst/>
          </a:prstGeom>
          <a:noFill/>
          <a:ln w="9525">
            <a:noFill/>
            <a:miter lim="800000"/>
            <a:headEnd/>
            <a:tailEnd/>
          </a:ln>
        </p:spPr>
      </p:pic>
      <p:pic>
        <p:nvPicPr>
          <p:cNvPr id="33806" name="Picture 14" descr="scan0003"/>
          <p:cNvPicPr>
            <a:picLocks noChangeAspect="1" noChangeArrowheads="1"/>
          </p:cNvPicPr>
          <p:nvPr/>
        </p:nvPicPr>
        <p:blipFill>
          <a:blip r:embed="rId4"/>
          <a:srcRect/>
          <a:stretch>
            <a:fillRect/>
          </a:stretch>
        </p:blipFill>
        <p:spPr bwMode="auto">
          <a:xfrm>
            <a:off x="76200" y="2667000"/>
            <a:ext cx="4378325" cy="4191000"/>
          </a:xfrm>
          <a:prstGeom prst="rect">
            <a:avLst/>
          </a:prstGeom>
          <a:noFill/>
          <a:ln w="9525">
            <a:noFill/>
            <a:miter lim="800000"/>
            <a:headEnd/>
            <a:tailEnd/>
          </a:ln>
        </p:spPr>
      </p:pic>
      <p:pic>
        <p:nvPicPr>
          <p:cNvPr id="33807" name="Picture 15" descr="scan0003 - Copy"/>
          <p:cNvPicPr>
            <a:picLocks noChangeAspect="1" noChangeArrowheads="1"/>
          </p:cNvPicPr>
          <p:nvPr/>
        </p:nvPicPr>
        <p:blipFill>
          <a:blip r:embed="rId5">
            <a:lum bright="-36000"/>
          </a:blip>
          <a:srcRect/>
          <a:stretch>
            <a:fillRect/>
          </a:stretch>
        </p:blipFill>
        <p:spPr bwMode="auto">
          <a:xfrm>
            <a:off x="0" y="2667000"/>
            <a:ext cx="44196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box(in)">
                                      <p:cBhvr>
                                        <p:cTn id="17" dur="500"/>
                                        <p:tgtEl>
                                          <p:spTgt spid="338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806"/>
                                        </p:tgtEl>
                                        <p:attrNameLst>
                                          <p:attrName>style.visibility</p:attrName>
                                        </p:attrNameLst>
                                      </p:cBhvr>
                                      <p:to>
                                        <p:strVal val="visible"/>
                                      </p:to>
                                    </p:set>
                                    <p:animEffect transition="in" filter="box(in)">
                                      <p:cBhvr>
                                        <p:cTn id="22" dur="500"/>
                                        <p:tgtEl>
                                          <p:spTgt spid="338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807"/>
                                        </p:tgtEl>
                                        <p:attrNameLst>
                                          <p:attrName>style.visibility</p:attrName>
                                        </p:attrNameLst>
                                      </p:cBhvr>
                                      <p:to>
                                        <p:strVal val="visible"/>
                                      </p:to>
                                    </p:set>
                                    <p:animEffect transition="in" filter="box(in)">
                                      <p:cBhvr>
                                        <p:cTn id="27"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5843" name="Rectangle 3"/>
          <p:cNvSpPr>
            <a:spLocks noGrp="1" noChangeArrowheads="1"/>
          </p:cNvSpPr>
          <p:nvPr>
            <p:ph type="subTitle" idx="1"/>
          </p:nvPr>
        </p:nvSpPr>
        <p:spPr>
          <a:xfrm>
            <a:off x="152400" y="1525588"/>
            <a:ext cx="7848600" cy="762000"/>
          </a:xfrm>
        </p:spPr>
        <p:txBody>
          <a:bodyPr/>
          <a:lstStyle/>
          <a:p>
            <a:pPr algn="l" eaLnBrk="1" hangingPunct="1">
              <a:defRPr/>
            </a:pPr>
            <a:r>
              <a:rPr lang="en-US" sz="2400" b="1" smtClean="0">
                <a:solidFill>
                  <a:srgbClr val="FF00FF"/>
                </a:solidFill>
                <a:latin typeface="Arial"/>
              </a:rPr>
              <a:t>3. Khu vực Đông Nam Á:</a:t>
            </a:r>
            <a:r>
              <a:rPr lang="en-US" sz="2400" b="1" smtClean="0">
                <a:latin typeface="Arial"/>
              </a:rPr>
              <a:t> (Thảo luân nhóm đôi)</a:t>
            </a:r>
          </a:p>
        </p:txBody>
      </p:sp>
      <p:sp>
        <p:nvSpPr>
          <p:cNvPr id="35844" name="Rectangle 4"/>
          <p:cNvSpPr>
            <a:spLocks noChangeArrowheads="1"/>
          </p:cNvSpPr>
          <p:nvPr/>
        </p:nvSpPr>
        <p:spPr bwMode="auto">
          <a:xfrm>
            <a:off x="609600" y="18288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a:t>
            </a:r>
            <a:r>
              <a:rPr lang="en-US" i="0" u="sng">
                <a:effectLst>
                  <a:outerShdw blurRad="38100" dist="38100" dir="2700000" algn="tl">
                    <a:srgbClr val="000000"/>
                  </a:outerShdw>
                </a:effectLst>
                <a:latin typeface="Arial"/>
              </a:rPr>
              <a:t>Câu1</a:t>
            </a:r>
            <a:r>
              <a:rPr lang="en-US" i="0">
                <a:effectLst>
                  <a:outerShdw blurRad="38100" dist="38100" dir="2700000" algn="tl">
                    <a:srgbClr val="000000"/>
                  </a:outerShdw>
                </a:effectLst>
                <a:latin typeface="Arial"/>
              </a:rPr>
              <a:t>:Hãy nêu vị trí và đới khí hậu của khu vực Đông Nam Á?</a:t>
            </a:r>
          </a:p>
        </p:txBody>
      </p:sp>
      <p:sp>
        <p:nvSpPr>
          <p:cNvPr id="17413" name="Text Box 12"/>
          <p:cNvSpPr txBox="1">
            <a:spLocks noChangeArrowheads="1"/>
          </p:cNvSpPr>
          <p:nvPr/>
        </p:nvSpPr>
        <p:spPr bwMode="auto">
          <a:xfrm>
            <a:off x="5334000" y="3200400"/>
            <a:ext cx="1828800" cy="457200"/>
          </a:xfrm>
          <a:prstGeom prst="rect">
            <a:avLst/>
          </a:prstGeom>
          <a:noFill/>
          <a:ln w="9525">
            <a:noFill/>
            <a:miter lim="800000"/>
            <a:headEnd/>
            <a:tailEnd/>
          </a:ln>
        </p:spPr>
        <p:txBody>
          <a:bodyPr>
            <a:spAutoFit/>
          </a:bodyPr>
          <a:lstStyle/>
          <a:p>
            <a:pPr>
              <a:spcBef>
                <a:spcPct val="50000"/>
              </a:spcBef>
            </a:pPr>
            <a:endParaRPr lang="en-US"/>
          </a:p>
        </p:txBody>
      </p:sp>
      <p:sp>
        <p:nvSpPr>
          <p:cNvPr id="35853" name="Rectangle 13"/>
          <p:cNvSpPr>
            <a:spLocks noChangeArrowheads="1"/>
          </p:cNvSpPr>
          <p:nvPr/>
        </p:nvSpPr>
        <p:spPr bwMode="auto">
          <a:xfrm>
            <a:off x="685800" y="2590800"/>
            <a:ext cx="81534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Khu vực Đông Nam Á có xích đạo chạy qua, khí hậu  gió mùa</a:t>
            </a:r>
            <a:r>
              <a:rPr lang="en-US" sz="3200" i="0">
                <a:solidFill>
                  <a:srgbClr val="FFFF00"/>
                </a:solidFill>
                <a:effectLst>
                  <a:outerShdw blurRad="38100" dist="38100" dir="2700000" algn="tl">
                    <a:srgbClr val="000000"/>
                  </a:outerShdw>
                </a:effectLst>
                <a:latin typeface="Arial"/>
              </a:rPr>
              <a:t> </a:t>
            </a:r>
            <a:r>
              <a:rPr lang="en-US" i="0">
                <a:solidFill>
                  <a:srgbClr val="FFFF00"/>
                </a:solidFill>
                <a:effectLst>
                  <a:outerShdw blurRad="38100" dist="38100" dir="2700000" algn="tl">
                    <a:srgbClr val="000000"/>
                  </a:outerShdw>
                </a:effectLst>
                <a:latin typeface="Arial"/>
              </a:rPr>
              <a:t>nóng ẩm</a:t>
            </a:r>
            <a:r>
              <a:rPr lang="en-US" i="0">
                <a:effectLst>
                  <a:outerShdw blurRad="38100" dist="38100" dir="2700000" algn="tl">
                    <a:srgbClr val="000000"/>
                  </a:outerShdw>
                </a:effectLst>
                <a:latin typeface="Arial"/>
              </a:rPr>
              <a:t> </a:t>
            </a:r>
          </a:p>
        </p:txBody>
      </p:sp>
      <p:sp>
        <p:nvSpPr>
          <p:cNvPr id="35854" name="Rectangle 14"/>
          <p:cNvSpPr>
            <a:spLocks noChangeArrowheads="1"/>
          </p:cNvSpPr>
          <p:nvPr/>
        </p:nvSpPr>
        <p:spPr bwMode="auto">
          <a:xfrm>
            <a:off x="646113" y="3859213"/>
            <a:ext cx="8610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Khu vực Đông Nam Á có 11 quốc gia: Việt Nam, Lào, Cam-pu-chia, Thái Lan, Mi-an-ma, Bru-nây, Xin-ga-po, In-đô-nê-xi-a, Phi-lip-pin, Đông–ti-mo và Ma-lai-xi-a.</a:t>
            </a:r>
            <a:r>
              <a:rPr lang="en-US" i="0">
                <a:effectLst>
                  <a:outerShdw blurRad="38100" dist="38100" dir="2700000" algn="tl">
                    <a:srgbClr val="000000"/>
                  </a:outerShdw>
                </a:effectLst>
                <a:latin typeface="Arial"/>
              </a:rPr>
              <a:t>  </a:t>
            </a:r>
          </a:p>
        </p:txBody>
      </p:sp>
      <p:sp>
        <p:nvSpPr>
          <p:cNvPr id="35857" name="Text Box 17"/>
          <p:cNvSpPr txBox="1">
            <a:spLocks noChangeArrowheads="1"/>
          </p:cNvSpPr>
          <p:nvPr/>
        </p:nvSpPr>
        <p:spPr bwMode="auto">
          <a:xfrm>
            <a:off x="609600" y="3395663"/>
            <a:ext cx="8534400" cy="457200"/>
          </a:xfrm>
          <a:prstGeom prst="rect">
            <a:avLst/>
          </a:prstGeom>
          <a:noFill/>
          <a:ln w="9525">
            <a:noFill/>
            <a:miter lim="800000"/>
            <a:headEnd/>
            <a:tailEnd/>
          </a:ln>
        </p:spPr>
        <p:txBody>
          <a:bodyPr>
            <a:spAutoFit/>
          </a:bodyPr>
          <a:lstStyle/>
          <a:p>
            <a:pPr>
              <a:spcBef>
                <a:spcPct val="50000"/>
              </a:spcBef>
            </a:pPr>
            <a:r>
              <a:rPr lang="en-US" i="0"/>
              <a:t>*</a:t>
            </a:r>
            <a:r>
              <a:rPr lang="en-US" i="0" u="sng"/>
              <a:t>Câu 2</a:t>
            </a:r>
            <a:r>
              <a:rPr lang="en-US" i="0"/>
              <a:t>:Hãy nêu tên các nước ở khu vực Đông Nam Á?</a:t>
            </a:r>
          </a:p>
        </p:txBody>
      </p:sp>
      <p:sp>
        <p:nvSpPr>
          <p:cNvPr id="35858" name="Text Box 18"/>
          <p:cNvSpPr txBox="1">
            <a:spLocks noChangeArrowheads="1"/>
          </p:cNvSpPr>
          <p:nvPr/>
        </p:nvSpPr>
        <p:spPr bwMode="auto">
          <a:xfrm>
            <a:off x="741363" y="5099050"/>
            <a:ext cx="8097837" cy="830263"/>
          </a:xfrm>
          <a:prstGeom prst="rect">
            <a:avLst/>
          </a:prstGeom>
          <a:noFill/>
          <a:ln w="9525">
            <a:noFill/>
            <a:miter lim="800000"/>
            <a:headEnd/>
            <a:tailEnd/>
          </a:ln>
        </p:spPr>
        <p:txBody>
          <a:bodyPr>
            <a:spAutoFit/>
          </a:bodyPr>
          <a:lstStyle/>
          <a:p>
            <a:pPr>
              <a:spcBef>
                <a:spcPct val="50000"/>
              </a:spcBef>
            </a:pPr>
            <a:r>
              <a:rPr lang="en-US" i="0"/>
              <a:t>*</a:t>
            </a:r>
            <a:r>
              <a:rPr lang="en-US" i="0" u="sng"/>
              <a:t>Câu 3</a:t>
            </a:r>
            <a:r>
              <a:rPr lang="en-US" i="0"/>
              <a:t>:Hãy nêu các ngành sản xuất của khu vực Đông Nam Á?</a:t>
            </a:r>
          </a:p>
        </p:txBody>
      </p:sp>
      <p:sp>
        <p:nvSpPr>
          <p:cNvPr id="35859" name="Text Box 19"/>
          <p:cNvSpPr txBox="1">
            <a:spLocks noChangeArrowheads="1"/>
          </p:cNvSpPr>
          <p:nvPr/>
        </p:nvSpPr>
        <p:spPr bwMode="auto">
          <a:xfrm>
            <a:off x="720725" y="5929313"/>
            <a:ext cx="8423275" cy="830262"/>
          </a:xfrm>
          <a:prstGeom prst="rect">
            <a:avLst/>
          </a:prstGeom>
          <a:noFill/>
          <a:ln w="9525">
            <a:noFill/>
            <a:miter lim="800000"/>
            <a:headEnd/>
            <a:tailEnd/>
          </a:ln>
        </p:spPr>
        <p:txBody>
          <a:bodyPr>
            <a:spAutoFit/>
          </a:bodyPr>
          <a:lstStyle/>
          <a:p>
            <a:pPr>
              <a:spcBef>
                <a:spcPct val="50000"/>
              </a:spcBef>
            </a:pPr>
            <a:r>
              <a:rPr lang="en-US" i="0">
                <a:solidFill>
                  <a:srgbClr val="FFFF00"/>
                </a:solidFill>
              </a:rPr>
              <a:t> - Khu vực Đông Nam Á sản xuât nhiều loại nông sản và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8)">
                                      <p:cBhvr>
                                        <p:cTn id="7" dur="2000"/>
                                        <p:tgtEl>
                                          <p:spTgt spid="35844"/>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5857"/>
                                        </p:tgtEl>
                                        <p:attrNameLst>
                                          <p:attrName>style.visibility</p:attrName>
                                        </p:attrNameLst>
                                      </p:cBhvr>
                                      <p:to>
                                        <p:strVal val="visible"/>
                                      </p:to>
                                    </p:set>
                                    <p:animEffect transition="in" filter="wheel(8)">
                                      <p:cBhvr>
                                        <p:cTn id="10" dur="2000"/>
                                        <p:tgtEl>
                                          <p:spTgt spid="35857"/>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5858"/>
                                        </p:tgtEl>
                                        <p:attrNameLst>
                                          <p:attrName>style.visibility</p:attrName>
                                        </p:attrNameLst>
                                      </p:cBhvr>
                                      <p:to>
                                        <p:strVal val="visible"/>
                                      </p:to>
                                    </p:set>
                                    <p:animEffect transition="in" filter="wheel(8)">
                                      <p:cBhvr>
                                        <p:cTn id="13" dur="2000"/>
                                        <p:tgtEl>
                                          <p:spTgt spid="358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5853"/>
                                        </p:tgtEl>
                                        <p:attrNameLst>
                                          <p:attrName>style.visibility</p:attrName>
                                        </p:attrNameLst>
                                      </p:cBhvr>
                                      <p:to>
                                        <p:strVal val="visible"/>
                                      </p:to>
                                    </p:set>
                                    <p:animEffect transition="in" filter="plus(in)">
                                      <p:cBhvr>
                                        <p:cTn id="18" dur="2000"/>
                                        <p:tgtEl>
                                          <p:spTgt spid="358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5854"/>
                                        </p:tgtEl>
                                        <p:attrNameLst>
                                          <p:attrName>style.visibility</p:attrName>
                                        </p:attrNameLst>
                                      </p:cBhvr>
                                      <p:to>
                                        <p:strVal val="visible"/>
                                      </p:to>
                                    </p:set>
                                    <p:animEffect transition="in" filter="plus(in)">
                                      <p:cBhvr>
                                        <p:cTn id="23" dur="2000"/>
                                        <p:tgtEl>
                                          <p:spTgt spid="35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5859"/>
                                        </p:tgtEl>
                                        <p:attrNameLst>
                                          <p:attrName>style.visibility</p:attrName>
                                        </p:attrNameLst>
                                      </p:cBhvr>
                                      <p:to>
                                        <p:strVal val="visible"/>
                                      </p:to>
                                    </p:set>
                                    <p:animEffect transition="in" filter="plus(in)">
                                      <p:cBhvr>
                                        <p:cTn id="28" dur="2000"/>
                                        <p:tgtEl>
                                          <p:spTgt spid="3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53" grpId="0"/>
      <p:bldP spid="35854" grpId="0"/>
      <p:bldP spid="35857" grpId="0"/>
      <p:bldP spid="35858" grpId="0"/>
      <p:bldP spid="35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6867" name="Rectangle 3"/>
          <p:cNvSpPr>
            <a:spLocks noGrp="1" noChangeArrowheads="1"/>
          </p:cNvSpPr>
          <p:nvPr>
            <p:ph type="subTitle" idx="1"/>
          </p:nvPr>
        </p:nvSpPr>
        <p:spPr>
          <a:xfrm>
            <a:off x="762000" y="1525588"/>
            <a:ext cx="6324600" cy="762000"/>
          </a:xfrm>
        </p:spPr>
        <p:txBody>
          <a:bodyPr/>
          <a:lstStyle/>
          <a:p>
            <a:pPr algn="l" eaLnBrk="1" hangingPunct="1">
              <a:defRPr/>
            </a:pPr>
            <a:r>
              <a:rPr lang="en-US" sz="2800" b="1" smtClean="0">
                <a:solidFill>
                  <a:srgbClr val="FF00FF"/>
                </a:solidFill>
                <a:latin typeface="Arial"/>
              </a:rPr>
              <a:t>3. Khu vực Đông Nam Á:</a:t>
            </a:r>
            <a:r>
              <a:rPr lang="en-US" sz="2800" smtClean="0">
                <a:latin typeface="Arial"/>
              </a:rPr>
              <a:t> </a:t>
            </a:r>
          </a:p>
        </p:txBody>
      </p:sp>
      <p:sp>
        <p:nvSpPr>
          <p:cNvPr id="36868" name="Rectangle 4"/>
          <p:cNvSpPr>
            <a:spLocks noChangeArrowheads="1"/>
          </p:cNvSpPr>
          <p:nvPr/>
        </p:nvSpPr>
        <p:spPr bwMode="auto">
          <a:xfrm>
            <a:off x="914400" y="2057400"/>
            <a:ext cx="72390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Kết luận:</a:t>
            </a:r>
          </a:p>
        </p:txBody>
      </p:sp>
      <p:sp>
        <p:nvSpPr>
          <p:cNvPr id="36872" name="Rectangle 8"/>
          <p:cNvSpPr>
            <a:spLocks noChangeArrowheads="1"/>
          </p:cNvSpPr>
          <p:nvPr/>
        </p:nvSpPr>
        <p:spPr bwMode="auto">
          <a:xfrm>
            <a:off x="914400" y="2674938"/>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a:t>
            </a:r>
            <a:r>
              <a:rPr lang="en-US" i="0">
                <a:solidFill>
                  <a:srgbClr val="FFFF00"/>
                </a:solidFill>
                <a:effectLst>
                  <a:outerShdw blurRad="38100" dist="38100" dir="2700000" algn="tl">
                    <a:srgbClr val="000000"/>
                  </a:outerShdw>
                </a:effectLst>
                <a:latin typeface="Arial"/>
              </a:rPr>
              <a:t>- Khu vực Đông Nam Á có khí hậu gió mùa, nóng ẩm.</a:t>
            </a:r>
          </a:p>
        </p:txBody>
      </p:sp>
      <p:sp>
        <p:nvSpPr>
          <p:cNvPr id="36873" name="Rectangle 9"/>
          <p:cNvSpPr>
            <a:spLocks noChangeArrowheads="1"/>
          </p:cNvSpPr>
          <p:nvPr/>
        </p:nvSpPr>
        <p:spPr bwMode="auto">
          <a:xfrm>
            <a:off x="914400" y="3505200"/>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Người dân trồng nhiều lúa gạo, cây công nghiệp,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72">
                                            <p:txEl>
                                              <p:pRg st="0" end="0"/>
                                            </p:txEl>
                                          </p:spTgt>
                                        </p:tgtEl>
                                        <p:attrNameLst>
                                          <p:attrName>style.visibility</p:attrName>
                                        </p:attrNameLst>
                                      </p:cBhvr>
                                      <p:to>
                                        <p:strVal val="visible"/>
                                      </p:to>
                                    </p:set>
                                    <p:animEffect transition="in" filter="box(in)">
                                      <p:cBhvr>
                                        <p:cTn id="7" dur="500"/>
                                        <p:tgtEl>
                                          <p:spTgt spid="3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73">
                                            <p:txEl>
                                              <p:pRg st="0" end="0"/>
                                            </p:txEl>
                                          </p:spTgt>
                                        </p:tgtEl>
                                        <p:attrNameLst>
                                          <p:attrName>style.visibility</p:attrName>
                                        </p:attrNameLst>
                                      </p:cBhvr>
                                      <p:to>
                                        <p:strVal val="visible"/>
                                      </p:to>
                                    </p:set>
                                    <p:animEffect transition="in" filter="box(in)">
                                      <p:cBhvr>
                                        <p:cTn id="12" dur="500"/>
                                        <p:tgtEl>
                                          <p:spTgt spid="368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AutoShape 10"/>
          <p:cNvSpPr>
            <a:spLocks noChangeArrowheads="1"/>
          </p:cNvSpPr>
          <p:nvPr/>
        </p:nvSpPr>
        <p:spPr bwMode="auto">
          <a:xfrm>
            <a:off x="1905000" y="5029200"/>
            <a:ext cx="5715000" cy="20574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a:solidFill>
                  <a:srgbClr val="000099"/>
                </a:solidFill>
              </a:rPr>
              <a:t>Dặn dò:Về nhà học bài và tìm hiểu </a:t>
            </a:r>
          </a:p>
          <a:p>
            <a:r>
              <a:rPr lang="en-US">
                <a:solidFill>
                  <a:srgbClr val="000099"/>
                </a:solidFill>
              </a:rPr>
              <a:t>các nước láng giềng của Việt Nam</a:t>
            </a:r>
          </a:p>
        </p:txBody>
      </p:sp>
      <p:sp>
        <p:nvSpPr>
          <p:cNvPr id="37890"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7891" name="Rectangle 3"/>
          <p:cNvSpPr>
            <a:spLocks noGrp="1" noChangeArrowheads="1"/>
          </p:cNvSpPr>
          <p:nvPr>
            <p:ph type="subTitle" idx="1"/>
          </p:nvPr>
        </p:nvSpPr>
        <p:spPr>
          <a:xfrm>
            <a:off x="762000" y="1649413"/>
            <a:ext cx="6324600" cy="608012"/>
          </a:xfrm>
        </p:spPr>
        <p:txBody>
          <a:bodyPr/>
          <a:lstStyle/>
          <a:p>
            <a:pPr algn="l" eaLnBrk="1" hangingPunct="1">
              <a:defRPr/>
            </a:pPr>
            <a:r>
              <a:rPr lang="en-US" sz="2800" b="1" smtClean="0">
                <a:latin typeface="Arial"/>
              </a:rPr>
              <a:t>* Tổng kết:</a:t>
            </a:r>
            <a:r>
              <a:rPr lang="en-US" sz="2800" smtClean="0">
                <a:latin typeface="Arial"/>
              </a:rPr>
              <a:t> </a:t>
            </a:r>
          </a:p>
        </p:txBody>
      </p:sp>
      <p:sp>
        <p:nvSpPr>
          <p:cNvPr id="37893" name="Rectangle 5"/>
          <p:cNvSpPr>
            <a:spLocks noChangeArrowheads="1"/>
          </p:cNvSpPr>
          <p:nvPr/>
        </p:nvSpPr>
        <p:spPr bwMode="auto">
          <a:xfrm>
            <a:off x="914400" y="2133600"/>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Châu Á đông dân nhất thế giới. Phần lớn dân cư là người da vàng, họ sống tập trung đông đúc tại các đồng bằng châu thổ và sản xuất nông nghiệp là chính. Một số nước châu Á có nền công nghiệp phát triển.</a:t>
            </a:r>
          </a:p>
        </p:txBody>
      </p:sp>
      <p:sp>
        <p:nvSpPr>
          <p:cNvPr id="37894" name="Rectangle 6"/>
          <p:cNvSpPr>
            <a:spLocks noChangeArrowheads="1"/>
          </p:cNvSpPr>
          <p:nvPr/>
        </p:nvSpPr>
        <p:spPr bwMode="auto">
          <a:xfrm>
            <a:off x="914400" y="4041775"/>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Khu vực Đông Nam Á chủ yếu có khí hậu gió mùa nóng ẩm; ở đây sản xuất nhiều nông sản và khai thác khoáng sản</a:t>
            </a:r>
          </a:p>
        </p:txBody>
      </p:sp>
      <p:pic>
        <p:nvPicPr>
          <p:cNvPr id="1032" name="Picture 8" descr="Picture5"/>
          <p:cNvPicPr>
            <a:picLocks noChangeAspect="1" noChangeArrowheads="1"/>
          </p:cNvPicPr>
          <p:nvPr/>
        </p:nvPicPr>
        <p:blipFill>
          <a:blip r:embed="rId3"/>
          <a:srcRect/>
          <a:stretch>
            <a:fillRect/>
          </a:stretch>
        </p:blipFill>
        <p:spPr bwMode="auto">
          <a:xfrm>
            <a:off x="1295400" y="5260975"/>
            <a:ext cx="8077200" cy="1597025"/>
          </a:xfrm>
          <a:prstGeom prst="rect">
            <a:avLst/>
          </a:prstGeom>
          <a:noFill/>
          <a:ln w="9525">
            <a:noFill/>
            <a:miter lim="800000"/>
            <a:headEnd/>
            <a:tailEnd/>
          </a:ln>
        </p:spPr>
      </p:pic>
      <p:graphicFrame>
        <p:nvGraphicFramePr>
          <p:cNvPr id="37897" name="Object 9"/>
          <p:cNvGraphicFramePr>
            <a:graphicFrameLocks noChangeAspect="1"/>
          </p:cNvGraphicFramePr>
          <p:nvPr/>
        </p:nvGraphicFramePr>
        <p:xfrm>
          <a:off x="152400" y="5230813"/>
          <a:ext cx="1600200" cy="1627187"/>
        </p:xfrm>
        <a:graphic>
          <a:graphicData uri="http://schemas.openxmlformats.org/presentationml/2006/ole">
            <p:oleObj spid="_x0000_s1026" name="Clip" r:id="rId4" imgW="1060704" imgH="1335024"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box(in)">
                                      <p:cBhvr>
                                        <p:cTn id="7" dur="500"/>
                                        <p:tgtEl>
                                          <p:spTgt spid="37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box(in)">
                                      <p:cBhvr>
                                        <p:cTn id="12" dur="500"/>
                                        <p:tgtEl>
                                          <p:spTgt spid="37894">
                                            <p:txEl>
                                              <p:pRg st="0" end="0"/>
                                            </p:txEl>
                                          </p:spTgt>
                                        </p:tgtEl>
                                      </p:cBhvr>
                                    </p:animEffect>
                                  </p:childTnLst>
                                </p:cTn>
                              </p:par>
                              <p:par>
                                <p:cTn id="13" presetID="37" presetClass="entr" presetSubtype="0" fill="hold" nodeType="withEffect">
                                  <p:stCondLst>
                                    <p:cond delay="0"/>
                                  </p:stCondLst>
                                  <p:childTnLst>
                                    <p:set>
                                      <p:cBhvr>
                                        <p:cTn id="14" dur="1" fill="hold">
                                          <p:stCondLst>
                                            <p:cond delay="0"/>
                                          </p:stCondLst>
                                        </p:cTn>
                                        <p:tgtEl>
                                          <p:spTgt spid="37897"/>
                                        </p:tgtEl>
                                        <p:attrNameLst>
                                          <p:attrName>style.visibility</p:attrName>
                                        </p:attrNameLst>
                                      </p:cBhvr>
                                      <p:to>
                                        <p:strVal val="visible"/>
                                      </p:to>
                                    </p:set>
                                    <p:animEffect transition="in" filter="fade">
                                      <p:cBhvr>
                                        <p:cTn id="15" dur="1000"/>
                                        <p:tgtEl>
                                          <p:spTgt spid="37897"/>
                                        </p:tgtEl>
                                      </p:cBhvr>
                                    </p:animEffect>
                                    <p:anim calcmode="lin" valueType="num">
                                      <p:cBhvr>
                                        <p:cTn id="16" dur="1000" fill="hold"/>
                                        <p:tgtEl>
                                          <p:spTgt spid="37897"/>
                                        </p:tgtEl>
                                        <p:attrNameLst>
                                          <p:attrName>ppt_x</p:attrName>
                                        </p:attrNameLst>
                                      </p:cBhvr>
                                      <p:tavLst>
                                        <p:tav tm="0">
                                          <p:val>
                                            <p:strVal val="#ppt_x"/>
                                          </p:val>
                                        </p:tav>
                                        <p:tav tm="100000">
                                          <p:val>
                                            <p:strVal val="#ppt_x"/>
                                          </p:val>
                                        </p:tav>
                                      </p:tavLst>
                                    </p:anim>
                                    <p:anim calcmode="lin" valueType="num">
                                      <p:cBhvr>
                                        <p:cTn id="17" dur="900" decel="100000" fill="hold"/>
                                        <p:tgtEl>
                                          <p:spTgt spid="3789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8" fill="hold" grpId="0" nodeType="clickEffect">
                                  <p:stCondLst>
                                    <p:cond delay="0"/>
                                  </p:stCondLst>
                                  <p:childTnLst>
                                    <p:set>
                                      <p:cBhvr>
                                        <p:cTn id="22" dur="1" fill="hold">
                                          <p:stCondLst>
                                            <p:cond delay="0"/>
                                          </p:stCondLst>
                                        </p:cTn>
                                        <p:tgtEl>
                                          <p:spTgt spid="37898"/>
                                        </p:tgtEl>
                                        <p:attrNameLst>
                                          <p:attrName>style.visibility</p:attrName>
                                        </p:attrNameLst>
                                      </p:cBhvr>
                                      <p:to>
                                        <p:strVal val="visible"/>
                                      </p:to>
                                    </p:set>
                                    <p:animEffect transition="in" filter="wheel(8)">
                                      <p:cBhvr>
                                        <p:cTn id="23" dur="20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butterflies_flowers_md_wht"/>
          <p:cNvPicPr>
            <a:picLocks noChangeAspect="1" noChangeArrowheads="1" noCrop="1"/>
          </p:cNvPicPr>
          <p:nvPr/>
        </p:nvPicPr>
        <p:blipFill>
          <a:blip r:embed="rId2"/>
          <a:srcRect/>
          <a:stretch>
            <a:fillRect/>
          </a:stretch>
        </p:blipFill>
        <p:spPr bwMode="auto">
          <a:xfrm>
            <a:off x="0" y="0"/>
            <a:ext cx="8839200" cy="6475413"/>
          </a:xfrm>
          <a:prstGeom prst="rect">
            <a:avLst/>
          </a:prstGeom>
          <a:noFill/>
          <a:ln w="9525">
            <a:noFill/>
            <a:miter lim="800000"/>
            <a:headEnd/>
            <a:tailEnd/>
          </a:ln>
        </p:spPr>
      </p:pic>
      <p:sp>
        <p:nvSpPr>
          <p:cNvPr id="39939" name="TextBox 8"/>
          <p:cNvSpPr txBox="1">
            <a:spLocks noChangeArrowheads="1"/>
          </p:cNvSpPr>
          <p:nvPr/>
        </p:nvSpPr>
        <p:spPr bwMode="auto">
          <a:xfrm>
            <a:off x="228600" y="1676400"/>
            <a:ext cx="8610600" cy="1920875"/>
          </a:xfrm>
          <a:prstGeom prst="rect">
            <a:avLst/>
          </a:prstGeom>
          <a:noFill/>
          <a:ln w="9525">
            <a:noFill/>
            <a:miter lim="800000"/>
            <a:headEnd/>
            <a:tailEnd/>
          </a:ln>
        </p:spPr>
        <p:txBody>
          <a:bodyPr>
            <a:spAutoFit/>
          </a:bodyPr>
          <a:lstStyle/>
          <a:p>
            <a:pPr algn="ctr"/>
            <a:r>
              <a:rPr lang="en-US" sz="4000" b="0" i="0">
                <a:solidFill>
                  <a:srgbClr val="FF0000"/>
                </a:solidFill>
              </a:rPr>
              <a:t>Chân thành cảm </a:t>
            </a:r>
            <a:r>
              <a:rPr lang="vi-VN" sz="4000" b="0" i="0">
                <a:solidFill>
                  <a:srgbClr val="FF0000"/>
                </a:solidFill>
              </a:rPr>
              <a:t>ơ</a:t>
            </a:r>
            <a:r>
              <a:rPr lang="en-US" sz="4000" b="0" i="0">
                <a:solidFill>
                  <a:srgbClr val="FF0000"/>
                </a:solidFill>
              </a:rPr>
              <a:t>n</a:t>
            </a:r>
          </a:p>
          <a:p>
            <a:pPr algn="ctr"/>
            <a:r>
              <a:rPr lang="en-US" sz="4000" b="0" i="0">
                <a:solidFill>
                  <a:srgbClr val="FF0000"/>
                </a:solidFill>
              </a:rPr>
              <a:t>các thầy cô giáo </a:t>
            </a:r>
          </a:p>
          <a:p>
            <a:pPr algn="ctr"/>
            <a:r>
              <a:rPr lang="en-US" sz="4000" b="0" i="0">
                <a:solidFill>
                  <a:srgbClr val="FF0000"/>
                </a:solidFill>
              </a:rPr>
              <a:t>và các em học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afterEffect">
                                  <p:stCondLst>
                                    <p:cond delay="0"/>
                                  </p:stCondLst>
                                  <p:iterate type="lt">
                                    <p:tmPct val="0"/>
                                  </p:iterate>
                                  <p:childTnLst>
                                    <p:animScale>
                                      <p:cBhvr>
                                        <p:cTn id="6" dur="2000" fill="hold"/>
                                        <p:tgtEl>
                                          <p:spTgt spid="39939"/>
                                        </p:tgtEl>
                                      </p:cBhvr>
                                      <p:by x="150000" y="150000"/>
                                    </p:animScale>
                                  </p:childTnLst>
                                </p:cTn>
                              </p:par>
                            </p:childTnLst>
                          </p:cTn>
                        </p:par>
                        <p:par>
                          <p:cTn id="7" fill="hold" nodeType="afterGroup">
                            <p:stCondLst>
                              <p:cond delay="2000"/>
                            </p:stCondLst>
                            <p:childTnLst>
                              <p:par>
                                <p:cTn id="8" presetID="28" presetClass="emph" presetSubtype="0" fill="hold" grpId="1" nodeType="afterEffect">
                                  <p:stCondLst>
                                    <p:cond delay="0"/>
                                  </p:stCondLst>
                                  <p:iterate type="lt">
                                    <p:tmPct val="10000"/>
                                  </p:iterate>
                                  <p:childTnLst>
                                    <p:animClr clrSpc="rgb" dir="cw">
                                      <p:cBhvr override="childStyle">
                                        <p:cTn id="9" dur="500" fill="hold"/>
                                        <p:tgtEl>
                                          <p:spTgt spid="39939"/>
                                        </p:tgtEl>
                                        <p:attrNameLst>
                                          <p:attrName>style.color</p:attrName>
                                        </p:attrNameLst>
                                      </p:cBhvr>
                                      <p:to>
                                        <a:schemeClr val="accent2"/>
                                      </p:to>
                                    </p:animClr>
                                    <p:animClr clrSpc="rgb" dir="cw">
                                      <p:cBhvr>
                                        <p:cTn id="10" dur="500" fill="hold"/>
                                        <p:tgtEl>
                                          <p:spTgt spid="39939"/>
                                        </p:tgtEl>
                                        <p:attrNameLst>
                                          <p:attrName>fillcolor</p:attrName>
                                        </p:attrNameLst>
                                      </p:cBhvr>
                                      <p:to>
                                        <a:schemeClr val="accent2"/>
                                      </p:to>
                                    </p:animClr>
                                    <p:set>
                                      <p:cBhvr>
                                        <p:cTn id="11" dur="500" fill="hold"/>
                                        <p:tgtEl>
                                          <p:spTgt spid="39939"/>
                                        </p:tgtEl>
                                        <p:attrNameLst>
                                          <p:attrName>fill.type</p:attrName>
                                        </p:attrNameLst>
                                      </p:cBhvr>
                                      <p:to>
                                        <p:strVal val="solid"/>
                                      </p:to>
                                    </p:set>
                                    <p:anim to="1.5" calcmode="lin" valueType="num">
                                      <p:cBhvr override="childStyle">
                                        <p:cTn id="12" dur="500" fill="hold"/>
                                        <p:tgtEl>
                                          <p:spTgt spid="3993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3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457200"/>
            <a:ext cx="9144000" cy="1752600"/>
          </a:xfrm>
        </p:spPr>
        <p:txBody>
          <a:bodyPr/>
          <a:lstStyle/>
          <a:p>
            <a:pPr eaLnBrk="1" hangingPunct="1">
              <a:defRPr/>
            </a:pPr>
            <a:r>
              <a:rPr lang="en-US" sz="2800" b="1" dirty="0" err="1" smtClean="0">
                <a:solidFill>
                  <a:srgbClr val="FFFF00"/>
                </a:solidFill>
              </a:rPr>
              <a:t>Địa</a:t>
            </a:r>
            <a:r>
              <a:rPr lang="en-US" sz="2800" b="1" dirty="0" smtClean="0">
                <a:solidFill>
                  <a:srgbClr val="FFFF00"/>
                </a:solidFill>
              </a:rPr>
              <a:t> </a:t>
            </a:r>
            <a:r>
              <a:rPr lang="en-US" sz="2800" b="1" dirty="0" err="1" smtClean="0">
                <a:solidFill>
                  <a:srgbClr val="FFFF00"/>
                </a:solidFill>
              </a:rPr>
              <a:t>lí</a:t>
            </a:r>
            <a:r>
              <a:rPr lang="en-US" sz="2800" b="1" dirty="0" smtClean="0">
                <a:solidFill>
                  <a:srgbClr val="FFFF00"/>
                </a:solidFill>
              </a:rPr>
              <a:t/>
            </a:r>
            <a:br>
              <a:rPr lang="en-US" sz="2800" b="1" dirty="0" smtClean="0">
                <a:solidFill>
                  <a:srgbClr val="FFFF00"/>
                </a:solidFill>
              </a:rPr>
            </a:br>
            <a:r>
              <a:rPr lang="en-US" sz="2800" b="1" dirty="0" err="1" smtClean="0">
                <a:solidFill>
                  <a:srgbClr val="D60093"/>
                </a:solidFill>
              </a:rPr>
              <a:t>Châu</a:t>
            </a:r>
            <a:r>
              <a:rPr lang="en-US" sz="2800" b="1" dirty="0" smtClean="0">
                <a:solidFill>
                  <a:srgbClr val="D60093"/>
                </a:solidFill>
              </a:rPr>
              <a:t> Á (</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4579" name="Rectangle 3"/>
          <p:cNvSpPr>
            <a:spLocks noGrp="1" noChangeArrowheads="1"/>
          </p:cNvSpPr>
          <p:nvPr>
            <p:ph type="subTitle" idx="1"/>
          </p:nvPr>
        </p:nvSpPr>
        <p:spPr>
          <a:xfrm>
            <a:off x="990600" y="1143000"/>
            <a:ext cx="3429000" cy="762000"/>
          </a:xfrm>
        </p:spPr>
        <p:txBody>
          <a:bodyPr/>
          <a:lstStyle/>
          <a:p>
            <a:pPr algn="l" eaLnBrk="1" hangingPunct="1">
              <a:defRPr/>
            </a:pPr>
            <a:r>
              <a:rPr lang="en-US" sz="2400" b="1" smtClean="0">
                <a:solidFill>
                  <a:srgbClr val="FF00FF"/>
                </a:solidFill>
                <a:latin typeface="Arial"/>
              </a:rPr>
              <a:t>1. Dân cư châu Á:</a:t>
            </a:r>
            <a:r>
              <a:rPr lang="en-US" sz="2400" smtClean="0">
                <a:latin typeface="Arial"/>
              </a:rPr>
              <a:t> </a:t>
            </a:r>
          </a:p>
        </p:txBody>
      </p:sp>
      <p:sp>
        <p:nvSpPr>
          <p:cNvPr id="24580" name="Rectangle 4"/>
          <p:cNvSpPr>
            <a:spLocks noChangeArrowheads="1"/>
          </p:cNvSpPr>
          <p:nvPr/>
        </p:nvSpPr>
        <p:spPr bwMode="auto">
          <a:xfrm>
            <a:off x="914400" y="1524000"/>
            <a:ext cx="8229600" cy="762000"/>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So sánh dân số châu Á  với các châu lục khác ?</a:t>
            </a:r>
          </a:p>
        </p:txBody>
      </p:sp>
      <p:sp>
        <p:nvSpPr>
          <p:cNvPr id="24649" name="Text Box 73"/>
          <p:cNvSpPr txBox="1">
            <a:spLocks noChangeArrowheads="1"/>
          </p:cNvSpPr>
          <p:nvPr/>
        </p:nvSpPr>
        <p:spPr bwMode="auto">
          <a:xfrm>
            <a:off x="685800" y="5410200"/>
            <a:ext cx="6019800" cy="457200"/>
          </a:xfrm>
          <a:prstGeom prst="rect">
            <a:avLst/>
          </a:prstGeom>
          <a:noFill/>
          <a:ln w="9525">
            <a:noFill/>
            <a:miter lim="800000"/>
            <a:headEnd/>
            <a:tailEnd/>
          </a:ln>
        </p:spPr>
        <p:txBody>
          <a:bodyPr>
            <a:spAutoFit/>
          </a:bodyPr>
          <a:lstStyle/>
          <a:p>
            <a:pPr>
              <a:spcBef>
                <a:spcPct val="50000"/>
              </a:spcBef>
            </a:pPr>
            <a:r>
              <a:rPr lang="en-US" i="0">
                <a:solidFill>
                  <a:srgbClr val="FFFF00"/>
                </a:solidFill>
              </a:rPr>
              <a:t>*  Châu Á có dân số đông nhất thế giới.</a:t>
            </a:r>
          </a:p>
        </p:txBody>
      </p:sp>
      <p:graphicFrame>
        <p:nvGraphicFramePr>
          <p:cNvPr id="24746" name="Group 170"/>
          <p:cNvGraphicFramePr>
            <a:graphicFrameLocks noGrp="1"/>
          </p:cNvGraphicFramePr>
          <p:nvPr/>
        </p:nvGraphicFramePr>
        <p:xfrm>
          <a:off x="1143000" y="2057400"/>
          <a:ext cx="6781800" cy="3322638"/>
        </p:xfrm>
        <a:graphic>
          <a:graphicData uri="http://schemas.openxmlformats.org/drawingml/2006/table">
            <a:tbl>
              <a:tblPr/>
              <a:tblGrid>
                <a:gridCol w="3340100"/>
                <a:gridCol w="3441700"/>
              </a:tblGrid>
              <a:tr h="6400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l</a:t>
                      </a:r>
                      <a:r>
                        <a:rPr kumimoji="0" lang="en-US" sz="1800" b="1" i="0" u="none" strike="noStrike" cap="none" normalizeH="0" baseline="0" smtClean="0">
                          <a:ln>
                            <a:noFill/>
                          </a:ln>
                          <a:solidFill>
                            <a:schemeClr val="tx1"/>
                          </a:solidFill>
                          <a:effectLst/>
                          <a:latin typeface="Arial" charset="0"/>
                          <a:cs typeface="Arial" charset="0"/>
                        </a:rPr>
                        <a:t>ụ</a:t>
                      </a:r>
                      <a:r>
                        <a:rPr kumimoji="0" lang="en-US" sz="1800" b="1" i="0" u="none" strike="noStrike" cap="none" normalizeH="0" baseline="0" smtClean="0">
                          <a:ln>
                            <a:noFill/>
                          </a:ln>
                          <a:solidFill>
                            <a:schemeClr val="tx1"/>
                          </a:solidFill>
                          <a:effectLst/>
                          <a:latin typeface="Arial" charset="0"/>
                          <a:cs typeface="Times New Roman" pitchFamily="18" charset="0"/>
                        </a:rPr>
                        <a:t>c</a:t>
                      </a: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Dân số năm 2004 (tri</a:t>
                      </a:r>
                      <a:r>
                        <a:rPr kumimoji="0" lang="en-US" sz="1800" b="1" i="0" u="none" strike="noStrike" cap="none" normalizeH="0" baseline="0" smtClean="0">
                          <a:ln>
                            <a:noFill/>
                          </a:ln>
                          <a:solidFill>
                            <a:schemeClr val="tx1"/>
                          </a:solidFill>
                          <a:effectLst/>
                          <a:latin typeface="Arial" charset="0"/>
                          <a:cs typeface="Arial" charset="0"/>
                        </a:rPr>
                        <a:t>ệ</a:t>
                      </a:r>
                      <a:r>
                        <a:rPr kumimoji="0" lang="en-US" sz="1800" b="1" i="0" u="none" strike="noStrike" cap="none" normalizeH="0" baseline="0" smtClean="0">
                          <a:ln>
                            <a:noFill/>
                          </a:ln>
                          <a:solidFill>
                            <a:schemeClr val="tx1"/>
                          </a:solidFill>
                          <a:effectLst/>
                          <a:latin typeface="Arial" charset="0"/>
                          <a:cs typeface="Times New Roman" pitchFamily="18" charset="0"/>
                        </a:rPr>
                        <a:t>u ngư</a:t>
                      </a:r>
                      <a:r>
                        <a:rPr kumimoji="0" lang="en-US" sz="1800" b="1" i="0" u="none" strike="noStrike" cap="none" normalizeH="0" baseline="0" smtClean="0">
                          <a:ln>
                            <a:noFill/>
                          </a:ln>
                          <a:solidFill>
                            <a:schemeClr val="tx1"/>
                          </a:solidFill>
                          <a:effectLst/>
                          <a:latin typeface="Arial" charset="0"/>
                          <a:cs typeface="Arial" charset="0"/>
                        </a:rPr>
                        <a:t>ờ</a:t>
                      </a:r>
                      <a:r>
                        <a:rPr kumimoji="0" lang="en-US" sz="1800" b="1" i="0" u="none" strike="noStrike" cap="none" normalizeH="0" baseline="0" smtClean="0">
                          <a:ln>
                            <a:noFill/>
                          </a:ln>
                          <a:solidFill>
                            <a:schemeClr val="tx1"/>
                          </a:solidFill>
                          <a:effectLst/>
                          <a:latin typeface="Arial" charset="0"/>
                          <a:cs typeface="Times New Roman" pitchFamily="18" charset="0"/>
                        </a:rPr>
                        <a:t>i)</a:t>
                      </a: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82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Á</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3875 (1)</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Mĩ</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876</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412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Phi</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884</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Âu</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728 (2)</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Đại Dương</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33</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Nam Cực</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5152" name="Text Box 165"/>
          <p:cNvSpPr txBox="1">
            <a:spLocks noChangeArrowheads="1"/>
          </p:cNvSpPr>
          <p:nvPr/>
        </p:nvSpPr>
        <p:spPr bwMode="auto">
          <a:xfrm>
            <a:off x="990600" y="6019800"/>
            <a:ext cx="1676400" cy="457200"/>
          </a:xfrm>
          <a:prstGeom prst="rect">
            <a:avLst/>
          </a:prstGeom>
          <a:noFill/>
          <a:ln w="9525">
            <a:noFill/>
            <a:miter lim="800000"/>
            <a:headEnd/>
            <a:tailEnd/>
          </a:ln>
        </p:spPr>
        <p:txBody>
          <a:bodyPr>
            <a:spAutoFit/>
          </a:bodyPr>
          <a:lstStyle/>
          <a:p>
            <a:pPr>
              <a:spcBef>
                <a:spcPct val="50000"/>
              </a:spcBef>
            </a:pPr>
            <a:endParaRPr lang="en-US"/>
          </a:p>
        </p:txBody>
      </p:sp>
      <p:sp>
        <p:nvSpPr>
          <p:cNvPr id="24742" name="Text Box 166"/>
          <p:cNvSpPr txBox="1">
            <a:spLocks noChangeArrowheads="1"/>
          </p:cNvSpPr>
          <p:nvPr/>
        </p:nvSpPr>
        <p:spPr bwMode="auto">
          <a:xfrm>
            <a:off x="685800" y="5867400"/>
            <a:ext cx="8382000" cy="457200"/>
          </a:xfrm>
          <a:prstGeom prst="rect">
            <a:avLst/>
          </a:prstGeom>
          <a:noFill/>
          <a:ln w="9525">
            <a:noFill/>
            <a:miter lim="800000"/>
            <a:headEnd/>
            <a:tailEnd/>
          </a:ln>
        </p:spPr>
        <p:txBody>
          <a:bodyPr>
            <a:spAutoFit/>
          </a:bodyPr>
          <a:lstStyle/>
          <a:p>
            <a:pPr>
              <a:spcBef>
                <a:spcPct val="50000"/>
              </a:spcBef>
            </a:pPr>
            <a:r>
              <a:rPr lang="en-US" b="0" i="0"/>
              <a:t>* Dân số đông sẽ ảnh hưởng  như thế nào đến môi trường?</a:t>
            </a:r>
          </a:p>
        </p:txBody>
      </p:sp>
      <p:sp>
        <p:nvSpPr>
          <p:cNvPr id="5154" name="Text Box 167"/>
          <p:cNvSpPr txBox="1">
            <a:spLocks noChangeArrowheads="1"/>
          </p:cNvSpPr>
          <p:nvPr/>
        </p:nvSpPr>
        <p:spPr bwMode="auto">
          <a:xfrm>
            <a:off x="762000" y="5105400"/>
            <a:ext cx="2362200" cy="457200"/>
          </a:xfrm>
          <a:prstGeom prst="rect">
            <a:avLst/>
          </a:prstGeom>
          <a:noFill/>
          <a:ln w="9525">
            <a:noFill/>
            <a:miter lim="800000"/>
            <a:headEnd/>
            <a:tailEnd/>
          </a:ln>
        </p:spPr>
        <p:txBody>
          <a:bodyPr>
            <a:spAutoFit/>
          </a:bodyPr>
          <a:lstStyle/>
          <a:p>
            <a:pPr>
              <a:spcBef>
                <a:spcPct val="50000"/>
              </a:spcBef>
            </a:pPr>
            <a:endParaRPr lang="en-US"/>
          </a:p>
        </p:txBody>
      </p:sp>
      <p:sp>
        <p:nvSpPr>
          <p:cNvPr id="24744" name="Text Box 168"/>
          <p:cNvSpPr txBox="1">
            <a:spLocks noChangeArrowheads="1"/>
          </p:cNvSpPr>
          <p:nvPr/>
        </p:nvSpPr>
        <p:spPr bwMode="auto">
          <a:xfrm>
            <a:off x="685800" y="6400800"/>
            <a:ext cx="7162800" cy="457200"/>
          </a:xfrm>
          <a:prstGeom prst="rect">
            <a:avLst/>
          </a:prstGeom>
          <a:noFill/>
          <a:ln w="9525">
            <a:noFill/>
            <a:miter lim="800000"/>
            <a:headEnd/>
            <a:tailEnd/>
          </a:ln>
        </p:spPr>
        <p:txBody>
          <a:bodyPr>
            <a:spAutoFit/>
          </a:bodyPr>
          <a:lstStyle/>
          <a:p>
            <a:pPr>
              <a:spcBef>
                <a:spcPct val="50000"/>
              </a:spcBef>
            </a:pPr>
            <a:r>
              <a:rPr lang="en-US" b="0" i="0"/>
              <a:t>- Môi trường bị ô nhiểm vì khí thải sinh hoạt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in)">
                                      <p:cBhvr>
                                        <p:cTn id="7" dur="500"/>
                                        <p:tgtEl>
                                          <p:spTgt spid="2457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4746"/>
                                        </p:tgtEl>
                                        <p:attrNameLst>
                                          <p:attrName>style.visibility</p:attrName>
                                        </p:attrNameLst>
                                      </p:cBhvr>
                                      <p:to>
                                        <p:strVal val="visible"/>
                                      </p:to>
                                    </p:set>
                                    <p:animEffect transition="in" filter="box(in)">
                                      <p:cBhvr>
                                        <p:cTn id="10" dur="500"/>
                                        <p:tgtEl>
                                          <p:spTgt spid="24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ox(in)">
                                      <p:cBhvr>
                                        <p:cTn id="15" dur="500"/>
                                        <p:tgtEl>
                                          <p:spTgt spid="245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649">
                                            <p:txEl>
                                              <p:pRg st="0" end="0"/>
                                            </p:txEl>
                                          </p:spTgt>
                                        </p:tgtEl>
                                        <p:attrNameLst>
                                          <p:attrName>style.visibility</p:attrName>
                                        </p:attrNameLst>
                                      </p:cBhvr>
                                      <p:to>
                                        <p:strVal val="visible"/>
                                      </p:to>
                                    </p:set>
                                    <p:anim calcmode="lin" valueType="num">
                                      <p:cBhvr additive="base">
                                        <p:cTn id="20" dur="500" fill="hold"/>
                                        <p:tgtEl>
                                          <p:spTgt spid="2464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6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742"/>
                                        </p:tgtEl>
                                        <p:attrNameLst>
                                          <p:attrName>style.visibility</p:attrName>
                                        </p:attrNameLst>
                                      </p:cBhvr>
                                      <p:to>
                                        <p:strVal val="visible"/>
                                      </p:to>
                                    </p:set>
                                    <p:anim calcmode="lin" valueType="num">
                                      <p:cBhvr additive="base">
                                        <p:cTn id="26" dur="500" fill="hold"/>
                                        <p:tgtEl>
                                          <p:spTgt spid="24742"/>
                                        </p:tgtEl>
                                        <p:attrNameLst>
                                          <p:attrName>ppt_x</p:attrName>
                                        </p:attrNameLst>
                                      </p:cBhvr>
                                      <p:tavLst>
                                        <p:tav tm="0">
                                          <p:val>
                                            <p:strVal val="#ppt_x"/>
                                          </p:val>
                                        </p:tav>
                                        <p:tav tm="100000">
                                          <p:val>
                                            <p:strVal val="#ppt_x"/>
                                          </p:val>
                                        </p:tav>
                                      </p:tavLst>
                                    </p:anim>
                                    <p:anim calcmode="lin" valueType="num">
                                      <p:cBhvr additive="base">
                                        <p:cTn id="27" dur="500" fill="hold"/>
                                        <p:tgtEl>
                                          <p:spTgt spid="2474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744"/>
                                        </p:tgtEl>
                                        <p:attrNameLst>
                                          <p:attrName>style.visibility</p:attrName>
                                        </p:attrNameLst>
                                      </p:cBhvr>
                                      <p:to>
                                        <p:strVal val="visible"/>
                                      </p:to>
                                    </p:set>
                                    <p:anim calcmode="lin" valueType="num">
                                      <p:cBhvr additive="base">
                                        <p:cTn id="32" dur="500" fill="hold"/>
                                        <p:tgtEl>
                                          <p:spTgt spid="24744"/>
                                        </p:tgtEl>
                                        <p:attrNameLst>
                                          <p:attrName>ppt_x</p:attrName>
                                        </p:attrNameLst>
                                      </p:cBhvr>
                                      <p:tavLst>
                                        <p:tav tm="0">
                                          <p:val>
                                            <p:strVal val="#ppt_x"/>
                                          </p:val>
                                        </p:tav>
                                        <p:tav tm="100000">
                                          <p:val>
                                            <p:strVal val="#ppt_x"/>
                                          </p:val>
                                        </p:tav>
                                      </p:tavLst>
                                    </p:anim>
                                    <p:anim calcmode="lin" valueType="num">
                                      <p:cBhvr additive="base">
                                        <p:cTn id="33" dur="500" fill="hold"/>
                                        <p:tgtEl>
                                          <p:spTgt spid="2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p:bldP spid="24742" grpId="0"/>
      <p:bldP spid="247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752600"/>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t/>
            </a:r>
            <a:br>
              <a:rPr lang="en-US" sz="3200" b="1" dirty="0" smtClean="0"/>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5603" name="Rectangle 3"/>
          <p:cNvSpPr>
            <a:spLocks noGrp="1" noChangeArrowheads="1"/>
          </p:cNvSpPr>
          <p:nvPr>
            <p:ph type="subTitle" idx="1"/>
          </p:nvPr>
        </p:nvSpPr>
        <p:spPr>
          <a:xfrm>
            <a:off x="762000" y="1676400"/>
            <a:ext cx="3429000" cy="762000"/>
          </a:xfrm>
        </p:spPr>
        <p:txBody>
          <a:bodyPr/>
          <a:lstStyle/>
          <a:p>
            <a:pPr algn="l" eaLnBrk="1" hangingPunct="1">
              <a:defRPr/>
            </a:pPr>
            <a:r>
              <a:rPr lang="en-US" sz="2800" b="1" smtClean="0">
                <a:solidFill>
                  <a:srgbClr val="FF00FF"/>
                </a:solidFill>
                <a:latin typeface="Arial"/>
              </a:rPr>
              <a:t>1. Dân cư châu Á:</a:t>
            </a:r>
            <a:r>
              <a:rPr lang="en-US" sz="2800" smtClean="0">
                <a:latin typeface="Arial"/>
              </a:rPr>
              <a:t> </a:t>
            </a:r>
          </a:p>
        </p:txBody>
      </p:sp>
      <p:sp>
        <p:nvSpPr>
          <p:cNvPr id="25604" name="Rectangle 4"/>
          <p:cNvSpPr>
            <a:spLocks noChangeArrowheads="1"/>
          </p:cNvSpPr>
          <p:nvPr/>
        </p:nvSpPr>
        <p:spPr bwMode="auto">
          <a:xfrm>
            <a:off x="914400" y="22098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b="0" i="0">
                <a:effectLst>
                  <a:outerShdw blurRad="38100" dist="38100" dir="2700000" algn="tl">
                    <a:srgbClr val="000000"/>
                  </a:outerShdw>
                </a:effectLst>
                <a:latin typeface="Arial"/>
              </a:rPr>
              <a:t>- Màu da và trang phục của người châu Á?</a:t>
            </a:r>
          </a:p>
        </p:txBody>
      </p:sp>
      <p:pic>
        <p:nvPicPr>
          <p:cNvPr id="25639" name="Picture 39" descr="scan0006"/>
          <p:cNvPicPr>
            <a:picLocks noChangeAspect="1" noChangeArrowheads="1"/>
          </p:cNvPicPr>
          <p:nvPr/>
        </p:nvPicPr>
        <p:blipFill>
          <a:blip r:embed="rId2">
            <a:lum bright="-12000"/>
          </a:blip>
          <a:srcRect/>
          <a:stretch>
            <a:fillRect/>
          </a:stretch>
        </p:blipFill>
        <p:spPr bwMode="auto">
          <a:xfrm>
            <a:off x="3048000" y="2819400"/>
            <a:ext cx="2819400" cy="2819400"/>
          </a:xfrm>
          <a:prstGeom prst="rect">
            <a:avLst/>
          </a:prstGeom>
          <a:noFill/>
          <a:ln w="9525">
            <a:noFill/>
            <a:miter lim="800000"/>
            <a:headEnd/>
            <a:tailEnd/>
          </a:ln>
        </p:spPr>
      </p:pic>
      <p:pic>
        <p:nvPicPr>
          <p:cNvPr id="25640" name="Picture 40" descr="scan0005"/>
          <p:cNvPicPr>
            <a:picLocks noChangeAspect="1" noChangeArrowheads="1"/>
          </p:cNvPicPr>
          <p:nvPr/>
        </p:nvPicPr>
        <p:blipFill>
          <a:blip r:embed="rId3">
            <a:lum bright="-12000"/>
          </a:blip>
          <a:srcRect/>
          <a:stretch>
            <a:fillRect/>
          </a:stretch>
        </p:blipFill>
        <p:spPr bwMode="auto">
          <a:xfrm>
            <a:off x="76200" y="2819400"/>
            <a:ext cx="2895600" cy="2784475"/>
          </a:xfrm>
          <a:prstGeom prst="rect">
            <a:avLst/>
          </a:prstGeom>
          <a:noFill/>
          <a:ln w="9525">
            <a:noFill/>
            <a:miter lim="800000"/>
            <a:headEnd/>
            <a:tailEnd/>
          </a:ln>
        </p:spPr>
      </p:pic>
      <p:sp>
        <p:nvSpPr>
          <p:cNvPr id="25641" name="Text Box 41"/>
          <p:cNvSpPr txBox="1">
            <a:spLocks noChangeArrowheads="1"/>
          </p:cNvSpPr>
          <p:nvPr/>
        </p:nvSpPr>
        <p:spPr bwMode="auto">
          <a:xfrm>
            <a:off x="304800" y="5715000"/>
            <a:ext cx="2362200" cy="854075"/>
          </a:xfrm>
          <a:prstGeom prst="rect">
            <a:avLst/>
          </a:prstGeom>
          <a:noFill/>
          <a:ln w="9525">
            <a:noFill/>
            <a:miter lim="800000"/>
            <a:headEnd/>
            <a:tailEnd/>
          </a:ln>
        </p:spPr>
        <p:txBody>
          <a:bodyPr>
            <a:spAutoFit/>
          </a:bodyPr>
          <a:lstStyle/>
          <a:p>
            <a:pPr algn="ctr">
              <a:spcBef>
                <a:spcPct val="50000"/>
              </a:spcBef>
            </a:pPr>
            <a:r>
              <a:rPr lang="en-US" sz="2000" b="0" i="0"/>
              <a:t>Người dân Đông Á </a:t>
            </a:r>
          </a:p>
          <a:p>
            <a:pPr algn="ctr">
              <a:spcBef>
                <a:spcPct val="50000"/>
              </a:spcBef>
            </a:pPr>
            <a:r>
              <a:rPr lang="en-US" sz="2000" b="0" i="0"/>
              <a:t>(Nhật Bản)</a:t>
            </a:r>
          </a:p>
        </p:txBody>
      </p:sp>
      <p:sp>
        <p:nvSpPr>
          <p:cNvPr id="25642" name="Text Box 42"/>
          <p:cNvSpPr txBox="1">
            <a:spLocks noChangeArrowheads="1"/>
          </p:cNvSpPr>
          <p:nvPr/>
        </p:nvSpPr>
        <p:spPr bwMode="auto">
          <a:xfrm>
            <a:off x="3124200" y="5715000"/>
            <a:ext cx="2590800" cy="854075"/>
          </a:xfrm>
          <a:prstGeom prst="rect">
            <a:avLst/>
          </a:prstGeom>
          <a:noFill/>
          <a:ln w="9525">
            <a:noFill/>
            <a:miter lim="800000"/>
            <a:headEnd/>
            <a:tailEnd/>
          </a:ln>
        </p:spPr>
        <p:txBody>
          <a:bodyPr>
            <a:spAutoFit/>
          </a:bodyPr>
          <a:lstStyle/>
          <a:p>
            <a:pPr algn="ctr">
              <a:spcBef>
                <a:spcPct val="50000"/>
              </a:spcBef>
            </a:pPr>
            <a:r>
              <a:rPr lang="en-US" sz="2000" b="0" i="0"/>
              <a:t>Người dân Nam Á </a:t>
            </a:r>
          </a:p>
          <a:p>
            <a:pPr algn="ctr">
              <a:spcBef>
                <a:spcPct val="50000"/>
              </a:spcBef>
            </a:pPr>
            <a:r>
              <a:rPr lang="en-US" sz="2000" b="0" i="0"/>
              <a:t>(Ấn Độ)</a:t>
            </a:r>
          </a:p>
        </p:txBody>
      </p:sp>
      <p:pic>
        <p:nvPicPr>
          <p:cNvPr id="25644" name="Picture 44" descr="Trung Quốc"/>
          <p:cNvPicPr>
            <a:picLocks noChangeAspect="1" noChangeArrowheads="1"/>
          </p:cNvPicPr>
          <p:nvPr/>
        </p:nvPicPr>
        <p:blipFill>
          <a:blip r:embed="rId4">
            <a:lum bright="-12000"/>
          </a:blip>
          <a:srcRect/>
          <a:stretch>
            <a:fillRect/>
          </a:stretch>
        </p:blipFill>
        <p:spPr bwMode="auto">
          <a:xfrm>
            <a:off x="5943600" y="2819400"/>
            <a:ext cx="3082925" cy="2819400"/>
          </a:xfrm>
          <a:prstGeom prst="rect">
            <a:avLst/>
          </a:prstGeom>
          <a:noFill/>
          <a:ln w="9525">
            <a:noFill/>
            <a:miter lim="800000"/>
            <a:headEnd/>
            <a:tailEnd/>
          </a:ln>
        </p:spPr>
      </p:pic>
      <p:sp>
        <p:nvSpPr>
          <p:cNvPr id="25645" name="Text Box 45"/>
          <p:cNvSpPr txBox="1">
            <a:spLocks noChangeArrowheads="1"/>
          </p:cNvSpPr>
          <p:nvPr/>
        </p:nvSpPr>
        <p:spPr bwMode="auto">
          <a:xfrm>
            <a:off x="5715000" y="5715000"/>
            <a:ext cx="3429000" cy="396875"/>
          </a:xfrm>
          <a:prstGeom prst="rect">
            <a:avLst/>
          </a:prstGeom>
          <a:noFill/>
          <a:ln w="9525">
            <a:noFill/>
            <a:miter lim="800000"/>
            <a:headEnd/>
            <a:tailEnd/>
          </a:ln>
        </p:spPr>
        <p:txBody>
          <a:bodyPr>
            <a:spAutoFit/>
          </a:bodyPr>
          <a:lstStyle/>
          <a:p>
            <a:pPr algn="ctr">
              <a:spcBef>
                <a:spcPct val="50000"/>
              </a:spcBef>
            </a:pPr>
            <a:r>
              <a:rPr lang="en-US" sz="2000" b="0" i="0"/>
              <a:t>Người Trung Quốc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box(in)">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5639"/>
                                        </p:tgtEl>
                                        <p:attrNameLst>
                                          <p:attrName>style.visibility</p:attrName>
                                        </p:attrNameLst>
                                      </p:cBhvr>
                                      <p:to>
                                        <p:strVal val="visible"/>
                                      </p:to>
                                    </p:set>
                                    <p:animEffect transition="in" filter="diamond(in)">
                                      <p:cBhvr>
                                        <p:cTn id="12" dur="2000"/>
                                        <p:tgtEl>
                                          <p:spTgt spid="25639"/>
                                        </p:tgtEl>
                                      </p:cBhvr>
                                    </p:animEffect>
                                  </p:childTnLst>
                                </p:cTn>
                              </p:par>
                              <p:par>
                                <p:cTn id="13" presetID="8" presetClass="entr" presetSubtype="16" fill="hold" nodeType="withEffect">
                                  <p:stCondLst>
                                    <p:cond delay="0"/>
                                  </p:stCondLst>
                                  <p:childTnLst>
                                    <p:set>
                                      <p:cBhvr>
                                        <p:cTn id="14" dur="1" fill="hold">
                                          <p:stCondLst>
                                            <p:cond delay="0"/>
                                          </p:stCondLst>
                                        </p:cTn>
                                        <p:tgtEl>
                                          <p:spTgt spid="25640"/>
                                        </p:tgtEl>
                                        <p:attrNameLst>
                                          <p:attrName>style.visibility</p:attrName>
                                        </p:attrNameLst>
                                      </p:cBhvr>
                                      <p:to>
                                        <p:strVal val="visible"/>
                                      </p:to>
                                    </p:set>
                                    <p:animEffect transition="in" filter="diamond(in)">
                                      <p:cBhvr>
                                        <p:cTn id="15" dur="2000"/>
                                        <p:tgtEl>
                                          <p:spTgt spid="2564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641"/>
                                        </p:tgtEl>
                                        <p:attrNameLst>
                                          <p:attrName>style.visibility</p:attrName>
                                        </p:attrNameLst>
                                      </p:cBhvr>
                                      <p:to>
                                        <p:strVal val="visible"/>
                                      </p:to>
                                    </p:set>
                                    <p:animEffect transition="in" filter="diamond(in)">
                                      <p:cBhvr>
                                        <p:cTn id="18" dur="2000"/>
                                        <p:tgtEl>
                                          <p:spTgt spid="2564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5642"/>
                                        </p:tgtEl>
                                        <p:attrNameLst>
                                          <p:attrName>style.visibility</p:attrName>
                                        </p:attrNameLst>
                                      </p:cBhvr>
                                      <p:to>
                                        <p:strVal val="visible"/>
                                      </p:to>
                                    </p:set>
                                    <p:animEffect transition="in" filter="diamond(in)">
                                      <p:cBhvr>
                                        <p:cTn id="21" dur="2000"/>
                                        <p:tgtEl>
                                          <p:spTgt spid="25642"/>
                                        </p:tgtEl>
                                      </p:cBhvr>
                                    </p:animEffect>
                                  </p:childTnLst>
                                </p:cTn>
                              </p:par>
                              <p:par>
                                <p:cTn id="22" presetID="8" presetClass="entr" presetSubtype="16" fill="hold" nodeType="withEffect">
                                  <p:stCondLst>
                                    <p:cond delay="0"/>
                                  </p:stCondLst>
                                  <p:childTnLst>
                                    <p:set>
                                      <p:cBhvr>
                                        <p:cTn id="23" dur="1" fill="hold">
                                          <p:stCondLst>
                                            <p:cond delay="0"/>
                                          </p:stCondLst>
                                        </p:cTn>
                                        <p:tgtEl>
                                          <p:spTgt spid="25644"/>
                                        </p:tgtEl>
                                        <p:attrNameLst>
                                          <p:attrName>style.visibility</p:attrName>
                                        </p:attrNameLst>
                                      </p:cBhvr>
                                      <p:to>
                                        <p:strVal val="visible"/>
                                      </p:to>
                                    </p:set>
                                    <p:animEffect transition="in" filter="diamond(in)">
                                      <p:cBhvr>
                                        <p:cTn id="24" dur="2000"/>
                                        <p:tgtEl>
                                          <p:spTgt spid="2564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5645"/>
                                        </p:tgtEl>
                                        <p:attrNameLst>
                                          <p:attrName>style.visibility</p:attrName>
                                        </p:attrNameLst>
                                      </p:cBhvr>
                                      <p:to>
                                        <p:strVal val="visible"/>
                                      </p:to>
                                    </p:set>
                                    <p:animEffect transition="in" filter="diamond(in)">
                                      <p:cBhvr>
                                        <p:cTn id="27" dur="2000"/>
                                        <p:tgtEl>
                                          <p:spTgt spid="25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p:bldP spid="25642" grpId="0"/>
      <p:bldP spid="256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381000"/>
            <a:ext cx="9144000" cy="1752600"/>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t/>
            </a:r>
            <a:br>
              <a:rPr lang="en-US" sz="3200" b="1" dirty="0" smtClean="0"/>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6627" name="Rectangle 3"/>
          <p:cNvSpPr>
            <a:spLocks noGrp="1" noChangeArrowheads="1"/>
          </p:cNvSpPr>
          <p:nvPr>
            <p:ph type="subTitle" idx="1"/>
          </p:nvPr>
        </p:nvSpPr>
        <p:spPr>
          <a:xfrm>
            <a:off x="493713" y="1425575"/>
            <a:ext cx="3429000" cy="534988"/>
          </a:xfrm>
        </p:spPr>
        <p:txBody>
          <a:bodyPr/>
          <a:lstStyle/>
          <a:p>
            <a:pPr algn="l" eaLnBrk="1" hangingPunct="1">
              <a:lnSpc>
                <a:spcPct val="90000"/>
              </a:lnSpc>
              <a:defRPr/>
            </a:pPr>
            <a:r>
              <a:rPr lang="en-US" sz="2800" b="1" smtClean="0">
                <a:solidFill>
                  <a:srgbClr val="FF00FF"/>
                </a:solidFill>
                <a:latin typeface="Arial"/>
              </a:rPr>
              <a:t>1. Dân cư châu Á:</a:t>
            </a:r>
            <a:r>
              <a:rPr lang="en-US" sz="2400" smtClean="0">
                <a:latin typeface="Arial"/>
              </a:rPr>
              <a:t> </a:t>
            </a:r>
          </a:p>
        </p:txBody>
      </p:sp>
      <p:sp>
        <p:nvSpPr>
          <p:cNvPr id="26628" name="Rectangle 4"/>
          <p:cNvSpPr>
            <a:spLocks noChangeArrowheads="1"/>
          </p:cNvSpPr>
          <p:nvPr/>
        </p:nvSpPr>
        <p:spPr bwMode="auto">
          <a:xfrm>
            <a:off x="728663" y="19939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b="0" i="0">
                <a:effectLst>
                  <a:outerShdw blurRad="38100" dist="38100" dir="2700000" algn="tl">
                    <a:srgbClr val="000000"/>
                  </a:outerShdw>
                </a:effectLst>
                <a:latin typeface="Arial"/>
              </a:rPr>
              <a:t>- Màu da và trang phục của người châu Á:</a:t>
            </a:r>
          </a:p>
        </p:txBody>
      </p:sp>
      <p:sp>
        <p:nvSpPr>
          <p:cNvPr id="26632" name="Text Box 8"/>
          <p:cNvSpPr txBox="1">
            <a:spLocks noChangeArrowheads="1"/>
          </p:cNvSpPr>
          <p:nvPr/>
        </p:nvSpPr>
        <p:spPr bwMode="auto">
          <a:xfrm>
            <a:off x="530225" y="2389188"/>
            <a:ext cx="7543800" cy="579437"/>
          </a:xfrm>
          <a:prstGeom prst="rect">
            <a:avLst/>
          </a:prstGeom>
          <a:noFill/>
          <a:ln w="9525">
            <a:noFill/>
            <a:miter lim="800000"/>
            <a:headEnd/>
            <a:tailEnd/>
          </a:ln>
        </p:spPr>
        <p:txBody>
          <a:bodyPr>
            <a:spAutoFit/>
          </a:bodyPr>
          <a:lstStyle/>
          <a:p>
            <a:pPr algn="just">
              <a:spcBef>
                <a:spcPct val="50000"/>
              </a:spcBef>
            </a:pPr>
            <a:r>
              <a:rPr lang="en-US" sz="3200" b="0" i="0"/>
              <a:t> </a:t>
            </a:r>
            <a:r>
              <a:rPr lang="en-US" sz="3200" b="0" i="0">
                <a:solidFill>
                  <a:srgbClr val="FFFF00"/>
                </a:solidFill>
              </a:rPr>
              <a:t>+ </a:t>
            </a:r>
            <a:r>
              <a:rPr lang="en-US" b="0" i="0">
                <a:solidFill>
                  <a:srgbClr val="FFFF00"/>
                </a:solidFill>
              </a:rPr>
              <a:t>Đa số người dân châu Á là người da vàng.</a:t>
            </a:r>
          </a:p>
        </p:txBody>
      </p:sp>
      <p:sp>
        <p:nvSpPr>
          <p:cNvPr id="26633" name="Text Box 9"/>
          <p:cNvSpPr txBox="1">
            <a:spLocks noChangeArrowheads="1"/>
          </p:cNvSpPr>
          <p:nvPr/>
        </p:nvSpPr>
        <p:spPr bwMode="auto">
          <a:xfrm>
            <a:off x="606425" y="2963863"/>
            <a:ext cx="8042275" cy="884237"/>
          </a:xfrm>
          <a:prstGeom prst="rect">
            <a:avLst/>
          </a:prstGeom>
          <a:noFill/>
          <a:ln w="9525">
            <a:noFill/>
            <a:miter lim="800000"/>
            <a:headEnd/>
            <a:tailEnd/>
          </a:ln>
        </p:spPr>
        <p:txBody>
          <a:bodyPr>
            <a:spAutoFit/>
          </a:bodyPr>
          <a:lstStyle/>
          <a:p>
            <a:pPr algn="just">
              <a:spcBef>
                <a:spcPct val="50000"/>
              </a:spcBef>
            </a:pPr>
            <a:r>
              <a:rPr lang="en-US" sz="2800" b="0" i="0">
                <a:solidFill>
                  <a:srgbClr val="FFFF00"/>
                </a:solidFill>
              </a:rPr>
              <a:t> + </a:t>
            </a:r>
            <a:r>
              <a:rPr lang="en-US" b="0" i="0">
                <a:solidFill>
                  <a:srgbClr val="FFFF00"/>
                </a:solidFill>
              </a:rPr>
              <a:t>Người dân ở các khu vực khác nhau có trang phục và phong tục khác nhau</a:t>
            </a:r>
          </a:p>
        </p:txBody>
      </p:sp>
      <p:sp>
        <p:nvSpPr>
          <p:cNvPr id="26634" name="Rectangle 10"/>
          <p:cNvSpPr>
            <a:spLocks noChangeArrowheads="1"/>
          </p:cNvSpPr>
          <p:nvPr/>
        </p:nvSpPr>
        <p:spPr bwMode="auto">
          <a:xfrm>
            <a:off x="700088" y="5137150"/>
            <a:ext cx="2743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i="0">
                <a:effectLst>
                  <a:outerShdw blurRad="38100" dist="38100" dir="2700000" algn="tl">
                    <a:srgbClr val="000000"/>
                  </a:outerShdw>
                </a:effectLst>
                <a:latin typeface="Arial"/>
              </a:rPr>
              <a:t>* Kết luận:</a:t>
            </a:r>
          </a:p>
        </p:txBody>
      </p:sp>
      <p:sp>
        <p:nvSpPr>
          <p:cNvPr id="26635" name="Rectangle 11"/>
          <p:cNvSpPr>
            <a:spLocks noChangeArrowheads="1"/>
          </p:cNvSpPr>
          <p:nvPr/>
        </p:nvSpPr>
        <p:spPr bwMode="auto">
          <a:xfrm>
            <a:off x="533400" y="5567363"/>
            <a:ext cx="8693150" cy="1370012"/>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Á </a:t>
            </a:r>
            <a:r>
              <a:rPr lang="en-US" i="0" dirty="0" err="1">
                <a:solidFill>
                  <a:srgbClr val="FFFF00"/>
                </a:solidFill>
                <a:effectLst>
                  <a:outerShdw blurRad="38100" dist="38100" dir="2700000" algn="tl">
                    <a:srgbClr val="000000"/>
                  </a:outerShdw>
                </a:effectLst>
                <a:latin typeface="Arial"/>
              </a:rPr>
              <a:t>có</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số</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dân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đông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nhất</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thế</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giới</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Phần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lớn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dân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cư</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Á </a:t>
            </a:r>
            <a:r>
              <a:rPr lang="en-US" i="0" dirty="0" err="1">
                <a:solidFill>
                  <a:srgbClr val="FFFF00"/>
                </a:solidFill>
                <a:effectLst>
                  <a:outerShdw blurRad="38100" dist="38100" dir="2700000" algn="tl">
                    <a:srgbClr val="000000"/>
                  </a:outerShdw>
                </a:effectLst>
                <a:latin typeface="Arial"/>
              </a:rPr>
              <a:t>da</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vàng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họ</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sống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tập</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trung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đông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đúc</a:t>
            </a:r>
            <a:r>
              <a:rPr lang="en-US" i="0" dirty="0">
                <a:solidFill>
                  <a:srgbClr val="FFFF00"/>
                </a:solidFill>
                <a:effectLst>
                  <a:outerShdw blurRad="38100" dist="38100" dir="2700000" algn="tl">
                    <a:srgbClr val="000000"/>
                  </a:outerShdw>
                </a:effectLst>
                <a:latin typeface="Arial"/>
              </a:rPr>
              <a:t> ở </a:t>
            </a:r>
            <a:r>
              <a:rPr lang="en-US" i="0" dirty="0" err="1">
                <a:solidFill>
                  <a:srgbClr val="FFFF00"/>
                </a:solidFill>
                <a:effectLst>
                  <a:outerShdw blurRad="38100" dist="38100" dir="2700000" algn="tl">
                    <a:srgbClr val="000000"/>
                  </a:outerShdw>
                </a:effectLst>
                <a:latin typeface="Arial"/>
              </a:rPr>
              <a:t>đồng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bằng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thổ</a:t>
            </a:r>
            <a:r>
              <a:rPr lang="en-US" i="0" dirty="0">
                <a:solidFill>
                  <a:srgbClr val="FFFF00"/>
                </a:solidFill>
                <a:effectLst>
                  <a:outerShdw blurRad="38100" dist="38100" dir="2700000" algn="tl">
                    <a:srgbClr val="000000"/>
                  </a:outerShdw>
                </a:effectLst>
                <a:latin typeface="Arial"/>
              </a:rPr>
              <a:t>.</a:t>
            </a:r>
          </a:p>
        </p:txBody>
      </p:sp>
      <p:sp>
        <p:nvSpPr>
          <p:cNvPr id="26638" name="Text Box 14"/>
          <p:cNvSpPr txBox="1">
            <a:spLocks noChangeArrowheads="1"/>
          </p:cNvSpPr>
          <p:nvPr/>
        </p:nvSpPr>
        <p:spPr bwMode="auto">
          <a:xfrm>
            <a:off x="790575" y="4354513"/>
            <a:ext cx="7924800" cy="830262"/>
          </a:xfrm>
          <a:prstGeom prst="rect">
            <a:avLst/>
          </a:prstGeom>
          <a:noFill/>
          <a:ln w="9525">
            <a:noFill/>
            <a:miter lim="800000"/>
            <a:headEnd/>
            <a:tailEnd/>
          </a:ln>
        </p:spPr>
        <p:txBody>
          <a:bodyPr>
            <a:spAutoFit/>
          </a:bodyPr>
          <a:lstStyle/>
          <a:p>
            <a:pPr>
              <a:spcBef>
                <a:spcPct val="50000"/>
              </a:spcBef>
            </a:pPr>
            <a:r>
              <a:rPr lang="en-US" b="0" i="0">
                <a:solidFill>
                  <a:srgbClr val="FFFF00"/>
                </a:solidFill>
              </a:rPr>
              <a:t>+ Người dân châu Á sống tập trung chủ yếu ở đồng bằng châu thổ.</a:t>
            </a:r>
          </a:p>
        </p:txBody>
      </p:sp>
      <p:sp>
        <p:nvSpPr>
          <p:cNvPr id="26640" name="Text Box 16"/>
          <p:cNvSpPr txBox="1">
            <a:spLocks noChangeArrowheads="1"/>
          </p:cNvSpPr>
          <p:nvPr/>
        </p:nvSpPr>
        <p:spPr bwMode="auto">
          <a:xfrm>
            <a:off x="773113" y="3905250"/>
            <a:ext cx="7924800" cy="457200"/>
          </a:xfrm>
          <a:prstGeom prst="rect">
            <a:avLst/>
          </a:prstGeom>
          <a:noFill/>
          <a:ln w="9525">
            <a:noFill/>
            <a:miter lim="800000"/>
            <a:headEnd/>
            <a:tailEnd/>
          </a:ln>
        </p:spPr>
        <p:txBody>
          <a:bodyPr>
            <a:spAutoFit/>
          </a:bodyPr>
          <a:lstStyle/>
          <a:p>
            <a:pPr>
              <a:spcBef>
                <a:spcPct val="50000"/>
              </a:spcBef>
            </a:pPr>
            <a:r>
              <a:rPr lang="en-US" i="0"/>
              <a:t>- Người dân châu Á sống tập trung chủ yếu ở đâu?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2">
                                            <p:txEl>
                                              <p:pRg st="0" end="0"/>
                                            </p:txEl>
                                          </p:spTgt>
                                        </p:tgtEl>
                                        <p:attrNameLst>
                                          <p:attrName>style.visibility</p:attrName>
                                        </p:attrNameLst>
                                      </p:cBhvr>
                                      <p:to>
                                        <p:strVal val="visible"/>
                                      </p:to>
                                    </p:set>
                                    <p:anim calcmode="lin" valueType="num">
                                      <p:cBhvr additive="base">
                                        <p:cTn id="7"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33">
                                            <p:txEl>
                                              <p:pRg st="0" end="0"/>
                                            </p:txEl>
                                          </p:spTgt>
                                        </p:tgtEl>
                                        <p:attrNameLst>
                                          <p:attrName>style.visibility</p:attrName>
                                        </p:attrNameLst>
                                      </p:cBhvr>
                                      <p:to>
                                        <p:strVal val="visible"/>
                                      </p:to>
                                    </p:set>
                                    <p:anim calcmode="lin" valueType="num">
                                      <p:cBhvr additive="base">
                                        <p:cTn id="13" dur="500" fill="hold"/>
                                        <p:tgtEl>
                                          <p:spTgt spid="266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40"/>
                                        </p:tgtEl>
                                        <p:attrNameLst>
                                          <p:attrName>style.visibility</p:attrName>
                                        </p:attrNameLst>
                                      </p:cBhvr>
                                      <p:to>
                                        <p:strVal val="visible"/>
                                      </p:to>
                                    </p:set>
                                    <p:anim calcmode="lin" valueType="num">
                                      <p:cBhvr additive="base">
                                        <p:cTn id="19" dur="500" fill="hold"/>
                                        <p:tgtEl>
                                          <p:spTgt spid="26640"/>
                                        </p:tgtEl>
                                        <p:attrNameLst>
                                          <p:attrName>ppt_x</p:attrName>
                                        </p:attrNameLst>
                                      </p:cBhvr>
                                      <p:tavLst>
                                        <p:tav tm="0">
                                          <p:val>
                                            <p:strVal val="0-#ppt_w/2"/>
                                          </p:val>
                                        </p:tav>
                                        <p:tav tm="100000">
                                          <p:val>
                                            <p:strVal val="#ppt_x"/>
                                          </p:val>
                                        </p:tav>
                                      </p:tavLst>
                                    </p:anim>
                                    <p:anim calcmode="lin" valueType="num">
                                      <p:cBhvr additive="base">
                                        <p:cTn id="20" dur="500" fill="hold"/>
                                        <p:tgtEl>
                                          <p:spTgt spid="266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38"/>
                                        </p:tgtEl>
                                        <p:attrNameLst>
                                          <p:attrName>style.visibility</p:attrName>
                                        </p:attrNameLst>
                                      </p:cBhvr>
                                      <p:to>
                                        <p:strVal val="visible"/>
                                      </p:to>
                                    </p:set>
                                    <p:anim calcmode="lin" valueType="num">
                                      <p:cBhvr additive="base">
                                        <p:cTn id="25" dur="2000" fill="hold"/>
                                        <p:tgtEl>
                                          <p:spTgt spid="26638"/>
                                        </p:tgtEl>
                                        <p:attrNameLst>
                                          <p:attrName>ppt_x</p:attrName>
                                        </p:attrNameLst>
                                      </p:cBhvr>
                                      <p:tavLst>
                                        <p:tav tm="0">
                                          <p:val>
                                            <p:strVal val="0-#ppt_w/2"/>
                                          </p:val>
                                        </p:tav>
                                        <p:tav tm="100000">
                                          <p:val>
                                            <p:strVal val="#ppt_x"/>
                                          </p:val>
                                        </p:tav>
                                      </p:tavLst>
                                    </p:anim>
                                    <p:anim calcmode="lin" valueType="num">
                                      <p:cBhvr additive="base">
                                        <p:cTn id="26" dur="2000" fill="hold"/>
                                        <p:tgtEl>
                                          <p:spTgt spid="2663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6634">
                                            <p:txEl>
                                              <p:pRg st="0" end="0"/>
                                            </p:txEl>
                                          </p:spTgt>
                                        </p:tgtEl>
                                        <p:attrNameLst>
                                          <p:attrName>style.visibility</p:attrName>
                                        </p:attrNameLst>
                                      </p:cBhvr>
                                      <p:to>
                                        <p:strVal val="visible"/>
                                      </p:to>
                                    </p:set>
                                    <p:animEffect transition="in" filter="box(in)">
                                      <p:cBhvr>
                                        <p:cTn id="31" dur="500"/>
                                        <p:tgtEl>
                                          <p:spTgt spid="2663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26635">
                                            <p:txEl>
                                              <p:pRg st="0" end="0"/>
                                            </p:txEl>
                                          </p:spTgt>
                                        </p:tgtEl>
                                        <p:attrNameLst>
                                          <p:attrName>style.visibility</p:attrName>
                                        </p:attrNameLst>
                                      </p:cBhvr>
                                      <p:to>
                                        <p:strVal val="visible"/>
                                      </p:to>
                                    </p:set>
                                    <p:anim calcmode="lin" valueType="num">
                                      <p:cBhvr additive="base">
                                        <p:cTn id="36" dur="500" fill="hold"/>
                                        <p:tgtEl>
                                          <p:spTgt spid="2663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66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p:bldP spid="266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46083"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pic>
        <p:nvPicPr>
          <p:cNvPr id="46084" name="Picture 4" descr="Di cay"/>
          <p:cNvPicPr>
            <a:picLocks noChangeAspect="1" noChangeArrowheads="1"/>
          </p:cNvPicPr>
          <p:nvPr/>
        </p:nvPicPr>
        <p:blipFill>
          <a:blip r:embed="rId2"/>
          <a:srcRect/>
          <a:stretch>
            <a:fillRect/>
          </a:stretch>
        </p:blipFill>
        <p:spPr bwMode="auto">
          <a:xfrm>
            <a:off x="2514600" y="2608263"/>
            <a:ext cx="2209800" cy="2649537"/>
          </a:xfrm>
          <a:prstGeom prst="rect">
            <a:avLst/>
          </a:prstGeom>
          <a:noFill/>
          <a:ln w="9525">
            <a:noFill/>
            <a:miter lim="800000"/>
            <a:headEnd/>
            <a:tailEnd/>
          </a:ln>
        </p:spPr>
      </p:pic>
      <p:pic>
        <p:nvPicPr>
          <p:cNvPr id="46086" name="Picture 6" descr="Caphe"/>
          <p:cNvPicPr>
            <a:picLocks noChangeAspect="1" noChangeArrowheads="1"/>
          </p:cNvPicPr>
          <p:nvPr/>
        </p:nvPicPr>
        <p:blipFill>
          <a:blip r:embed="rId3"/>
          <a:srcRect/>
          <a:stretch>
            <a:fillRect/>
          </a:stretch>
        </p:blipFill>
        <p:spPr bwMode="auto">
          <a:xfrm>
            <a:off x="0" y="2608263"/>
            <a:ext cx="2362200" cy="2649537"/>
          </a:xfrm>
          <a:prstGeom prst="rect">
            <a:avLst/>
          </a:prstGeom>
          <a:noFill/>
          <a:ln w="9525">
            <a:noFill/>
            <a:miter lim="800000"/>
            <a:headEnd/>
            <a:tailEnd/>
          </a:ln>
        </p:spPr>
      </p:pic>
      <p:pic>
        <p:nvPicPr>
          <p:cNvPr id="46087" name="Picture 7" descr="Hai che"/>
          <p:cNvPicPr>
            <a:picLocks noChangeAspect="1" noChangeArrowheads="1"/>
          </p:cNvPicPr>
          <p:nvPr/>
        </p:nvPicPr>
        <p:blipFill>
          <a:blip r:embed="rId4"/>
          <a:srcRect/>
          <a:stretch>
            <a:fillRect/>
          </a:stretch>
        </p:blipFill>
        <p:spPr bwMode="auto">
          <a:xfrm>
            <a:off x="4876800" y="2608263"/>
            <a:ext cx="2057400" cy="2649537"/>
          </a:xfrm>
          <a:prstGeom prst="rect">
            <a:avLst/>
          </a:prstGeom>
          <a:noFill/>
          <a:ln w="9525">
            <a:noFill/>
            <a:miter lim="800000"/>
            <a:headEnd/>
            <a:tailEnd/>
          </a:ln>
        </p:spPr>
      </p:pic>
      <p:pic>
        <p:nvPicPr>
          <p:cNvPr id="46090" name="Picture 10" descr="Cá 1"/>
          <p:cNvPicPr>
            <a:picLocks noChangeAspect="1" noChangeArrowheads="1"/>
          </p:cNvPicPr>
          <p:nvPr/>
        </p:nvPicPr>
        <p:blipFill>
          <a:blip r:embed="rId5"/>
          <a:srcRect/>
          <a:stretch>
            <a:fillRect/>
          </a:stretch>
        </p:blipFill>
        <p:spPr bwMode="auto">
          <a:xfrm>
            <a:off x="7010400" y="2590800"/>
            <a:ext cx="2133600" cy="2667000"/>
          </a:xfrm>
          <a:prstGeom prst="rect">
            <a:avLst/>
          </a:prstGeom>
          <a:noFill/>
          <a:ln w="9525">
            <a:noFill/>
            <a:miter lim="800000"/>
            <a:headEnd/>
            <a:tailEnd/>
          </a:ln>
        </p:spPr>
      </p:pic>
      <p:sp>
        <p:nvSpPr>
          <p:cNvPr id="46092" name="Rectangle 12"/>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nông nghiệp:</a:t>
            </a:r>
            <a:r>
              <a:rPr lang="en-US" b="0" i="0">
                <a:effectLst>
                  <a:outerShdw blurRad="38100" dist="38100" dir="2700000" algn="tl">
                    <a:srgbClr val="000000"/>
                  </a:outerShdw>
                </a:effectLst>
                <a:latin typeface="Arial"/>
              </a:rPr>
              <a:t> </a:t>
            </a:r>
          </a:p>
        </p:txBody>
      </p:sp>
      <p:sp>
        <p:nvSpPr>
          <p:cNvPr id="46093" name="Oval 13"/>
          <p:cNvSpPr>
            <a:spLocks noChangeArrowheads="1"/>
          </p:cNvSpPr>
          <p:nvPr/>
        </p:nvSpPr>
        <p:spPr bwMode="auto">
          <a:xfrm>
            <a:off x="366713" y="3595688"/>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46094" name="Oval 14"/>
          <p:cNvSpPr>
            <a:spLocks noChangeArrowheads="1"/>
          </p:cNvSpPr>
          <p:nvPr/>
        </p:nvSpPr>
        <p:spPr bwMode="auto">
          <a:xfrm>
            <a:off x="9144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46095" name="Oval 15"/>
          <p:cNvSpPr>
            <a:spLocks noChangeArrowheads="1"/>
          </p:cNvSpPr>
          <p:nvPr/>
        </p:nvSpPr>
        <p:spPr bwMode="auto">
          <a:xfrm>
            <a:off x="32766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2</a:t>
            </a:r>
          </a:p>
        </p:txBody>
      </p:sp>
      <p:sp>
        <p:nvSpPr>
          <p:cNvPr id="46096" name="Oval 16"/>
          <p:cNvSpPr>
            <a:spLocks noChangeArrowheads="1"/>
          </p:cNvSpPr>
          <p:nvPr/>
        </p:nvSpPr>
        <p:spPr bwMode="auto">
          <a:xfrm>
            <a:off x="56388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3</a:t>
            </a:r>
          </a:p>
        </p:txBody>
      </p:sp>
      <p:sp>
        <p:nvSpPr>
          <p:cNvPr id="46097" name="Oval 17"/>
          <p:cNvSpPr>
            <a:spLocks noChangeArrowheads="1"/>
          </p:cNvSpPr>
          <p:nvPr/>
        </p:nvSpPr>
        <p:spPr bwMode="auto">
          <a:xfrm>
            <a:off x="7772400" y="5257800"/>
            <a:ext cx="609600" cy="533400"/>
          </a:xfrm>
          <a:prstGeom prst="ellipse">
            <a:avLst/>
          </a:prstGeom>
          <a:noFill/>
          <a:ln w="9525">
            <a:solidFill>
              <a:srgbClr val="FFFF00"/>
            </a:solidFill>
            <a:round/>
            <a:headEnd/>
            <a:tailEnd/>
          </a:ln>
        </p:spPr>
        <p:txBody>
          <a:bodyPr wrap="none" anchor="ctr"/>
          <a:lstStyle/>
          <a:p>
            <a:pPr algn="ctr"/>
            <a:r>
              <a:rPr lang="en-US">
                <a:solidFill>
                  <a:srgbClr val="FF0000"/>
                </a:solidFill>
              </a:rPr>
              <a:t>4</a:t>
            </a:r>
          </a:p>
        </p:txBody>
      </p:sp>
      <p:sp>
        <p:nvSpPr>
          <p:cNvPr id="46102" name="Rectangle 22"/>
          <p:cNvSpPr>
            <a:spLocks noChangeArrowheads="1"/>
          </p:cNvSpPr>
          <p:nvPr/>
        </p:nvSpPr>
        <p:spPr bwMode="auto">
          <a:xfrm>
            <a:off x="228600" y="5638800"/>
            <a:ext cx="1676400" cy="381000"/>
          </a:xfrm>
          <a:prstGeom prst="rect">
            <a:avLst/>
          </a:prstGeom>
          <a:noFill/>
          <a:ln w="9525">
            <a:noFill/>
            <a:miter lim="800000"/>
            <a:headEnd/>
            <a:tailEnd/>
          </a:ln>
        </p:spPr>
        <p:txBody>
          <a:bodyPr wrap="none" anchor="ctr"/>
          <a:lstStyle/>
          <a:p>
            <a:pPr algn="ctr"/>
            <a:r>
              <a:rPr lang="en-US"/>
              <a:t>Trồng Cà phê</a:t>
            </a:r>
          </a:p>
        </p:txBody>
      </p:sp>
      <p:sp>
        <p:nvSpPr>
          <p:cNvPr id="46103" name="Rectangle 23"/>
          <p:cNvSpPr>
            <a:spLocks noChangeArrowheads="1"/>
          </p:cNvSpPr>
          <p:nvPr/>
        </p:nvSpPr>
        <p:spPr bwMode="auto">
          <a:xfrm>
            <a:off x="2819400" y="5715000"/>
            <a:ext cx="1676400" cy="381000"/>
          </a:xfrm>
          <a:prstGeom prst="rect">
            <a:avLst/>
          </a:prstGeom>
          <a:noFill/>
          <a:ln w="9525">
            <a:noFill/>
            <a:miter lim="800000"/>
            <a:headEnd/>
            <a:tailEnd/>
          </a:ln>
        </p:spPr>
        <p:txBody>
          <a:bodyPr wrap="none" anchor="ctr"/>
          <a:lstStyle/>
          <a:p>
            <a:pPr algn="ctr"/>
            <a:r>
              <a:rPr lang="en-US"/>
              <a:t>Cấy lúa</a:t>
            </a:r>
          </a:p>
        </p:txBody>
      </p:sp>
      <p:sp>
        <p:nvSpPr>
          <p:cNvPr id="46104" name="Rectangle 24"/>
          <p:cNvSpPr>
            <a:spLocks noChangeArrowheads="1"/>
          </p:cNvSpPr>
          <p:nvPr/>
        </p:nvSpPr>
        <p:spPr bwMode="auto">
          <a:xfrm>
            <a:off x="5181600" y="5638800"/>
            <a:ext cx="1676400" cy="381000"/>
          </a:xfrm>
          <a:prstGeom prst="rect">
            <a:avLst/>
          </a:prstGeom>
          <a:noFill/>
          <a:ln w="9525">
            <a:noFill/>
            <a:miter lim="800000"/>
            <a:headEnd/>
            <a:tailEnd/>
          </a:ln>
        </p:spPr>
        <p:txBody>
          <a:bodyPr wrap="none" anchor="ctr"/>
          <a:lstStyle/>
          <a:p>
            <a:pPr algn="ctr"/>
            <a:r>
              <a:rPr lang="en-US"/>
              <a:t>Trồng chè</a:t>
            </a:r>
          </a:p>
        </p:txBody>
      </p:sp>
      <p:sp>
        <p:nvSpPr>
          <p:cNvPr id="46105" name="Rectangle 25"/>
          <p:cNvSpPr>
            <a:spLocks noChangeArrowheads="1"/>
          </p:cNvSpPr>
          <p:nvPr/>
        </p:nvSpPr>
        <p:spPr bwMode="auto">
          <a:xfrm>
            <a:off x="7239000" y="5638800"/>
            <a:ext cx="1676400" cy="381000"/>
          </a:xfrm>
          <a:prstGeom prst="rect">
            <a:avLst/>
          </a:prstGeom>
          <a:noFill/>
          <a:ln w="9525">
            <a:noFill/>
            <a:miter lim="800000"/>
            <a:headEnd/>
            <a:tailEnd/>
          </a:ln>
        </p:spPr>
        <p:txBody>
          <a:bodyPr wrap="none" anchor="ctr"/>
          <a:lstStyle/>
          <a:p>
            <a:pPr algn="ctr"/>
            <a:r>
              <a:rPr lang="en-US"/>
              <a:t>Nuôi cá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92">
                                            <p:txEl>
                                              <p:pRg st="0" end="0"/>
                                            </p:txEl>
                                          </p:spTgt>
                                        </p:tgtEl>
                                        <p:attrNameLst>
                                          <p:attrName>style.visibility</p:attrName>
                                        </p:attrNameLst>
                                      </p:cBhvr>
                                      <p:to>
                                        <p:strVal val="visible"/>
                                      </p:to>
                                    </p:set>
                                    <p:animEffect transition="in" filter="box(in)">
                                      <p:cBhvr>
                                        <p:cTn id="7" dur="500"/>
                                        <p:tgtEl>
                                          <p:spTgt spid="460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checkerboard(across)">
                                      <p:cBhvr>
                                        <p:cTn id="12" dur="500"/>
                                        <p:tgtEl>
                                          <p:spTgt spid="46084"/>
                                        </p:tgtEl>
                                      </p:cBhvr>
                                    </p:animEffect>
                                  </p:childTnLst>
                                </p:cTn>
                              </p:par>
                              <p:par>
                                <p:cTn id="13" presetID="5" presetClass="entr" presetSubtype="10" fill="hold" nodeType="withEffect">
                                  <p:stCondLst>
                                    <p:cond delay="0"/>
                                  </p:stCondLst>
                                  <p:childTnLst>
                                    <p:set>
                                      <p:cBhvr>
                                        <p:cTn id="14" dur="1" fill="hold">
                                          <p:stCondLst>
                                            <p:cond delay="0"/>
                                          </p:stCondLst>
                                        </p:cTn>
                                        <p:tgtEl>
                                          <p:spTgt spid="46086"/>
                                        </p:tgtEl>
                                        <p:attrNameLst>
                                          <p:attrName>style.visibility</p:attrName>
                                        </p:attrNameLst>
                                      </p:cBhvr>
                                      <p:to>
                                        <p:strVal val="visible"/>
                                      </p:to>
                                    </p:set>
                                    <p:animEffect transition="in" filter="checkerboard(across)">
                                      <p:cBhvr>
                                        <p:cTn id="15" dur="500"/>
                                        <p:tgtEl>
                                          <p:spTgt spid="46086"/>
                                        </p:tgtEl>
                                      </p:cBhvr>
                                    </p:animEffect>
                                  </p:childTnLst>
                                </p:cTn>
                              </p:par>
                              <p:par>
                                <p:cTn id="16" presetID="5" presetClass="entr" presetSubtype="10" fill="hold" nodeType="withEffect">
                                  <p:stCondLst>
                                    <p:cond delay="0"/>
                                  </p:stCondLst>
                                  <p:childTnLst>
                                    <p:set>
                                      <p:cBhvr>
                                        <p:cTn id="17" dur="1" fill="hold">
                                          <p:stCondLst>
                                            <p:cond delay="0"/>
                                          </p:stCondLst>
                                        </p:cTn>
                                        <p:tgtEl>
                                          <p:spTgt spid="46087"/>
                                        </p:tgtEl>
                                        <p:attrNameLst>
                                          <p:attrName>style.visibility</p:attrName>
                                        </p:attrNameLst>
                                      </p:cBhvr>
                                      <p:to>
                                        <p:strVal val="visible"/>
                                      </p:to>
                                    </p:set>
                                    <p:animEffect transition="in" filter="checkerboard(across)">
                                      <p:cBhvr>
                                        <p:cTn id="18" dur="500"/>
                                        <p:tgtEl>
                                          <p:spTgt spid="46087"/>
                                        </p:tgtEl>
                                      </p:cBhvr>
                                    </p:animEffect>
                                  </p:childTnLst>
                                </p:cTn>
                              </p:par>
                              <p:par>
                                <p:cTn id="19" presetID="5" presetClass="entr" presetSubtype="10" fill="hold" nodeType="withEffect">
                                  <p:stCondLst>
                                    <p:cond delay="0"/>
                                  </p:stCondLst>
                                  <p:childTnLst>
                                    <p:set>
                                      <p:cBhvr>
                                        <p:cTn id="20" dur="1" fill="hold">
                                          <p:stCondLst>
                                            <p:cond delay="0"/>
                                          </p:stCondLst>
                                        </p:cTn>
                                        <p:tgtEl>
                                          <p:spTgt spid="46090"/>
                                        </p:tgtEl>
                                        <p:attrNameLst>
                                          <p:attrName>style.visibility</p:attrName>
                                        </p:attrNameLst>
                                      </p:cBhvr>
                                      <p:to>
                                        <p:strVal val="visible"/>
                                      </p:to>
                                    </p:set>
                                    <p:animEffect transition="in" filter="checkerboard(across)">
                                      <p:cBhvr>
                                        <p:cTn id="21" dur="500"/>
                                        <p:tgtEl>
                                          <p:spTgt spid="4609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6093"/>
                                        </p:tgtEl>
                                        <p:attrNameLst>
                                          <p:attrName>style.visibility</p:attrName>
                                        </p:attrNameLst>
                                      </p:cBhvr>
                                      <p:to>
                                        <p:strVal val="visible"/>
                                      </p:to>
                                    </p:set>
                                    <p:animEffect transition="in" filter="checkerboard(across)">
                                      <p:cBhvr>
                                        <p:cTn id="24" dur="500"/>
                                        <p:tgtEl>
                                          <p:spTgt spid="4609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6094"/>
                                        </p:tgtEl>
                                        <p:attrNameLst>
                                          <p:attrName>style.visibility</p:attrName>
                                        </p:attrNameLst>
                                      </p:cBhvr>
                                      <p:to>
                                        <p:strVal val="visible"/>
                                      </p:to>
                                    </p:set>
                                    <p:animEffect transition="in" filter="checkerboard(across)">
                                      <p:cBhvr>
                                        <p:cTn id="27" dur="500"/>
                                        <p:tgtEl>
                                          <p:spTgt spid="4609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6095"/>
                                        </p:tgtEl>
                                        <p:attrNameLst>
                                          <p:attrName>style.visibility</p:attrName>
                                        </p:attrNameLst>
                                      </p:cBhvr>
                                      <p:to>
                                        <p:strVal val="visible"/>
                                      </p:to>
                                    </p:set>
                                    <p:animEffect transition="in" filter="checkerboard(across)">
                                      <p:cBhvr>
                                        <p:cTn id="30" dur="500"/>
                                        <p:tgtEl>
                                          <p:spTgt spid="4609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6096"/>
                                        </p:tgtEl>
                                        <p:attrNameLst>
                                          <p:attrName>style.visibility</p:attrName>
                                        </p:attrNameLst>
                                      </p:cBhvr>
                                      <p:to>
                                        <p:strVal val="visible"/>
                                      </p:to>
                                    </p:set>
                                    <p:animEffect transition="in" filter="checkerboard(across)">
                                      <p:cBhvr>
                                        <p:cTn id="33" dur="500"/>
                                        <p:tgtEl>
                                          <p:spTgt spid="4609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6097"/>
                                        </p:tgtEl>
                                        <p:attrNameLst>
                                          <p:attrName>style.visibility</p:attrName>
                                        </p:attrNameLst>
                                      </p:cBhvr>
                                      <p:to>
                                        <p:strVal val="visible"/>
                                      </p:to>
                                    </p:set>
                                    <p:animEffect transition="in" filter="checkerboard(across)">
                                      <p:cBhvr>
                                        <p:cTn id="36" dur="500"/>
                                        <p:tgtEl>
                                          <p:spTgt spid="4609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6102"/>
                                        </p:tgtEl>
                                        <p:attrNameLst>
                                          <p:attrName>style.visibility</p:attrName>
                                        </p:attrNameLst>
                                      </p:cBhvr>
                                      <p:to>
                                        <p:strVal val="visible"/>
                                      </p:to>
                                    </p:set>
                                    <p:animEffect transition="in" filter="box(in)">
                                      <p:cBhvr>
                                        <p:cTn id="41" dur="500"/>
                                        <p:tgtEl>
                                          <p:spTgt spid="4610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46103">
                                            <p:txEl>
                                              <p:pRg st="0" end="0"/>
                                            </p:txEl>
                                          </p:spTgt>
                                        </p:tgtEl>
                                        <p:attrNameLst>
                                          <p:attrName>style.visibility</p:attrName>
                                        </p:attrNameLst>
                                      </p:cBhvr>
                                      <p:to>
                                        <p:strVal val="visible"/>
                                      </p:to>
                                    </p:set>
                                    <p:animEffect transition="in" filter="box(in)">
                                      <p:cBhvr>
                                        <p:cTn id="46" dur="500"/>
                                        <p:tgtEl>
                                          <p:spTgt spid="46103">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46104">
                                            <p:txEl>
                                              <p:pRg st="0" end="0"/>
                                            </p:txEl>
                                          </p:spTgt>
                                        </p:tgtEl>
                                        <p:attrNameLst>
                                          <p:attrName>style.visibility</p:attrName>
                                        </p:attrNameLst>
                                      </p:cBhvr>
                                      <p:to>
                                        <p:strVal val="visible"/>
                                      </p:to>
                                    </p:set>
                                    <p:animEffect transition="in" filter="box(in)">
                                      <p:cBhvr>
                                        <p:cTn id="51" dur="500"/>
                                        <p:tgtEl>
                                          <p:spTgt spid="46104">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46105">
                                            <p:txEl>
                                              <p:pRg st="0" end="0"/>
                                            </p:txEl>
                                          </p:spTgt>
                                        </p:tgtEl>
                                        <p:attrNameLst>
                                          <p:attrName>style.visibility</p:attrName>
                                        </p:attrNameLst>
                                      </p:cBhvr>
                                      <p:to>
                                        <p:strVal val="visible"/>
                                      </p:to>
                                    </p:set>
                                    <p:animEffect transition="in" filter="box(in)">
                                      <p:cBhvr>
                                        <p:cTn id="56" dur="500"/>
                                        <p:tgtEl>
                                          <p:spTgt spid="46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4" grpId="0" animBg="1"/>
      <p:bldP spid="46095" grpId="0" animBg="1"/>
      <p:bldP spid="46096" grpId="0" animBg="1"/>
      <p:bldP spid="46097" grpId="0" animBg="1"/>
      <p:bldP spid="46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9699"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pic>
        <p:nvPicPr>
          <p:cNvPr id="29706" name="Picture 10" descr="Bong"/>
          <p:cNvPicPr>
            <a:picLocks noChangeAspect="1" noChangeArrowheads="1"/>
          </p:cNvPicPr>
          <p:nvPr/>
        </p:nvPicPr>
        <p:blipFill>
          <a:blip r:embed="rId2"/>
          <a:srcRect/>
          <a:stretch>
            <a:fillRect/>
          </a:stretch>
        </p:blipFill>
        <p:spPr bwMode="auto">
          <a:xfrm>
            <a:off x="2286000" y="3124200"/>
            <a:ext cx="2133600" cy="2667000"/>
          </a:xfrm>
          <a:prstGeom prst="rect">
            <a:avLst/>
          </a:prstGeom>
          <a:noFill/>
          <a:ln w="9525">
            <a:noFill/>
            <a:miter lim="800000"/>
            <a:headEnd/>
            <a:tailEnd/>
          </a:ln>
        </p:spPr>
      </p:pic>
      <p:pic>
        <p:nvPicPr>
          <p:cNvPr id="29710" name="Picture 14" descr="Xoai"/>
          <p:cNvPicPr>
            <a:picLocks noChangeAspect="1" noChangeArrowheads="1"/>
          </p:cNvPicPr>
          <p:nvPr/>
        </p:nvPicPr>
        <p:blipFill>
          <a:blip r:embed="rId3"/>
          <a:srcRect/>
          <a:stretch>
            <a:fillRect/>
          </a:stretch>
        </p:blipFill>
        <p:spPr bwMode="auto">
          <a:xfrm>
            <a:off x="152400" y="3124200"/>
            <a:ext cx="2057400" cy="2667000"/>
          </a:xfrm>
          <a:prstGeom prst="rect">
            <a:avLst/>
          </a:prstGeom>
          <a:noFill/>
          <a:ln w="9525">
            <a:noFill/>
            <a:miter lim="800000"/>
            <a:headEnd/>
            <a:tailEnd/>
          </a:ln>
        </p:spPr>
      </p:pic>
      <p:pic>
        <p:nvPicPr>
          <p:cNvPr id="29712" name="Picture 16" descr="Gà"/>
          <p:cNvPicPr>
            <a:picLocks noChangeAspect="1" noChangeArrowheads="1"/>
          </p:cNvPicPr>
          <p:nvPr/>
        </p:nvPicPr>
        <p:blipFill>
          <a:blip r:embed="rId4"/>
          <a:srcRect/>
          <a:stretch>
            <a:fillRect/>
          </a:stretch>
        </p:blipFill>
        <p:spPr bwMode="auto">
          <a:xfrm>
            <a:off x="4537075" y="3124200"/>
            <a:ext cx="2244725" cy="2667000"/>
          </a:xfrm>
          <a:prstGeom prst="rect">
            <a:avLst/>
          </a:prstGeom>
          <a:noFill/>
          <a:ln w="9525">
            <a:noFill/>
            <a:miter lim="800000"/>
            <a:headEnd/>
            <a:tailEnd/>
          </a:ln>
        </p:spPr>
      </p:pic>
      <p:pic>
        <p:nvPicPr>
          <p:cNvPr id="29715" name="Picture 19" descr="pcd"/>
          <p:cNvPicPr>
            <a:picLocks noChangeAspect="1" noChangeArrowheads="1"/>
          </p:cNvPicPr>
          <p:nvPr/>
        </p:nvPicPr>
        <p:blipFill>
          <a:blip r:embed="rId5"/>
          <a:srcRect/>
          <a:stretch>
            <a:fillRect/>
          </a:stretch>
        </p:blipFill>
        <p:spPr bwMode="auto">
          <a:xfrm>
            <a:off x="6858000" y="3124200"/>
            <a:ext cx="2209800" cy="2667000"/>
          </a:xfrm>
          <a:prstGeom prst="rect">
            <a:avLst/>
          </a:prstGeom>
          <a:noFill/>
          <a:ln w="9525">
            <a:noFill/>
            <a:miter lim="800000"/>
            <a:headEnd/>
            <a:tailEnd/>
          </a:ln>
        </p:spPr>
      </p:pic>
      <p:sp>
        <p:nvSpPr>
          <p:cNvPr id="29716" name="Rectangle 20"/>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nông nghiệp:</a:t>
            </a:r>
            <a:r>
              <a:rPr lang="en-US" b="0" i="0">
                <a:effectLst>
                  <a:outerShdw blurRad="38100" dist="38100" dir="2700000" algn="tl">
                    <a:srgbClr val="000000"/>
                  </a:outerShdw>
                </a:effectLst>
                <a:latin typeface="Arial"/>
              </a:rPr>
              <a:t> </a:t>
            </a:r>
          </a:p>
        </p:txBody>
      </p:sp>
      <p:sp>
        <p:nvSpPr>
          <p:cNvPr id="29722" name="Oval 26"/>
          <p:cNvSpPr>
            <a:spLocks noChangeArrowheads="1"/>
          </p:cNvSpPr>
          <p:nvPr/>
        </p:nvSpPr>
        <p:spPr bwMode="auto">
          <a:xfrm>
            <a:off x="6096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5</a:t>
            </a:r>
          </a:p>
        </p:txBody>
      </p:sp>
      <p:sp>
        <p:nvSpPr>
          <p:cNvPr id="29723" name="Oval 27"/>
          <p:cNvSpPr>
            <a:spLocks noChangeArrowheads="1"/>
          </p:cNvSpPr>
          <p:nvPr/>
        </p:nvSpPr>
        <p:spPr bwMode="auto">
          <a:xfrm>
            <a:off x="28956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6</a:t>
            </a:r>
          </a:p>
        </p:txBody>
      </p:sp>
      <p:sp>
        <p:nvSpPr>
          <p:cNvPr id="29724" name="Oval 28"/>
          <p:cNvSpPr>
            <a:spLocks noChangeArrowheads="1"/>
          </p:cNvSpPr>
          <p:nvPr/>
        </p:nvSpPr>
        <p:spPr bwMode="auto">
          <a:xfrm>
            <a:off x="52578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7</a:t>
            </a:r>
          </a:p>
        </p:txBody>
      </p:sp>
      <p:sp>
        <p:nvSpPr>
          <p:cNvPr id="29725" name="Oval 29"/>
          <p:cNvSpPr>
            <a:spLocks noChangeArrowheads="1"/>
          </p:cNvSpPr>
          <p:nvPr/>
        </p:nvSpPr>
        <p:spPr bwMode="auto">
          <a:xfrm>
            <a:off x="76200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8</a:t>
            </a:r>
          </a:p>
        </p:txBody>
      </p:sp>
      <p:sp>
        <p:nvSpPr>
          <p:cNvPr id="29730" name="Rectangle 34"/>
          <p:cNvSpPr>
            <a:spLocks noChangeArrowheads="1"/>
          </p:cNvSpPr>
          <p:nvPr/>
        </p:nvSpPr>
        <p:spPr bwMode="auto">
          <a:xfrm>
            <a:off x="152400" y="6324600"/>
            <a:ext cx="1676400" cy="381000"/>
          </a:xfrm>
          <a:prstGeom prst="rect">
            <a:avLst/>
          </a:prstGeom>
          <a:noFill/>
          <a:ln w="9525">
            <a:noFill/>
            <a:miter lim="800000"/>
            <a:headEnd/>
            <a:tailEnd/>
          </a:ln>
        </p:spPr>
        <p:txBody>
          <a:bodyPr wrap="none" anchor="ctr"/>
          <a:lstStyle/>
          <a:p>
            <a:pPr algn="ctr"/>
            <a:r>
              <a:rPr lang="en-US"/>
              <a:t>Trồng cây </a:t>
            </a:r>
          </a:p>
          <a:p>
            <a:pPr algn="ctr"/>
            <a:r>
              <a:rPr lang="en-US"/>
              <a:t>ăn quả</a:t>
            </a:r>
          </a:p>
        </p:txBody>
      </p:sp>
      <p:sp>
        <p:nvSpPr>
          <p:cNvPr id="29731" name="Rectangle 35"/>
          <p:cNvSpPr>
            <a:spLocks noChangeArrowheads="1"/>
          </p:cNvSpPr>
          <p:nvPr/>
        </p:nvSpPr>
        <p:spPr bwMode="auto">
          <a:xfrm>
            <a:off x="2514600" y="6477000"/>
            <a:ext cx="1676400" cy="381000"/>
          </a:xfrm>
          <a:prstGeom prst="rect">
            <a:avLst/>
          </a:prstGeom>
          <a:noFill/>
          <a:ln w="9525">
            <a:noFill/>
            <a:miter lim="800000"/>
            <a:headEnd/>
            <a:tailEnd/>
          </a:ln>
        </p:spPr>
        <p:txBody>
          <a:bodyPr wrap="none" anchor="ctr"/>
          <a:lstStyle/>
          <a:p>
            <a:pPr algn="ctr"/>
            <a:r>
              <a:rPr lang="en-US"/>
              <a:t>Trồng bông</a:t>
            </a:r>
          </a:p>
        </p:txBody>
      </p:sp>
      <p:sp>
        <p:nvSpPr>
          <p:cNvPr id="29732" name="Rectangle 36"/>
          <p:cNvSpPr>
            <a:spLocks noChangeArrowheads="1"/>
          </p:cNvSpPr>
          <p:nvPr/>
        </p:nvSpPr>
        <p:spPr bwMode="auto">
          <a:xfrm>
            <a:off x="4800600" y="6477000"/>
            <a:ext cx="1676400" cy="381000"/>
          </a:xfrm>
          <a:prstGeom prst="rect">
            <a:avLst/>
          </a:prstGeom>
          <a:noFill/>
          <a:ln w="9525">
            <a:noFill/>
            <a:miter lim="800000"/>
            <a:headEnd/>
            <a:tailEnd/>
          </a:ln>
        </p:spPr>
        <p:txBody>
          <a:bodyPr wrap="none" anchor="ctr"/>
          <a:lstStyle/>
          <a:p>
            <a:pPr algn="ctr"/>
            <a:r>
              <a:rPr lang="en-US"/>
              <a:t>Chăn nuôi</a:t>
            </a:r>
          </a:p>
        </p:txBody>
      </p:sp>
      <p:sp>
        <p:nvSpPr>
          <p:cNvPr id="29733" name="Rectangle 37"/>
          <p:cNvSpPr>
            <a:spLocks noChangeArrowheads="1"/>
          </p:cNvSpPr>
          <p:nvPr/>
        </p:nvSpPr>
        <p:spPr bwMode="auto">
          <a:xfrm>
            <a:off x="6934200" y="6477000"/>
            <a:ext cx="2362200" cy="381000"/>
          </a:xfrm>
          <a:prstGeom prst="rect">
            <a:avLst/>
          </a:prstGeom>
          <a:noFill/>
          <a:ln w="9525">
            <a:noFill/>
            <a:miter lim="800000"/>
            <a:headEnd/>
            <a:tailEnd/>
          </a:ln>
        </p:spPr>
        <p:txBody>
          <a:bodyPr wrap="none" anchor="ctr"/>
          <a:lstStyle/>
          <a:p>
            <a:pPr algn="ctr"/>
            <a:r>
              <a:rPr lang="en-US"/>
              <a:t>Đánh bắt cá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16">
                                            <p:txEl>
                                              <p:pRg st="0" end="0"/>
                                            </p:txEl>
                                          </p:spTgt>
                                        </p:tgtEl>
                                        <p:attrNameLst>
                                          <p:attrName>style.visibility</p:attrName>
                                        </p:attrNameLst>
                                      </p:cBhvr>
                                      <p:to>
                                        <p:strVal val="visible"/>
                                      </p:to>
                                    </p:set>
                                    <p:animEffect transition="in" filter="box(in)">
                                      <p:cBhvr>
                                        <p:cTn id="7" dur="500"/>
                                        <p:tgtEl>
                                          <p:spTgt spid="2971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9706"/>
                                        </p:tgtEl>
                                        <p:attrNameLst>
                                          <p:attrName>style.visibility</p:attrName>
                                        </p:attrNameLst>
                                      </p:cBhvr>
                                      <p:to>
                                        <p:strVal val="visible"/>
                                      </p:to>
                                    </p:set>
                                    <p:animEffect transition="in" filter="checkerboard(across)">
                                      <p:cBhvr>
                                        <p:cTn id="10" dur="500"/>
                                        <p:tgtEl>
                                          <p:spTgt spid="29706"/>
                                        </p:tgtEl>
                                      </p:cBhvr>
                                    </p:animEffect>
                                  </p:childTnLst>
                                </p:cTn>
                              </p:par>
                              <p:par>
                                <p:cTn id="11" presetID="5" presetClass="entr" presetSubtype="10" fill="hold" nodeType="withEffect">
                                  <p:stCondLst>
                                    <p:cond delay="0"/>
                                  </p:stCondLst>
                                  <p:childTnLst>
                                    <p:set>
                                      <p:cBhvr>
                                        <p:cTn id="12" dur="1" fill="hold">
                                          <p:stCondLst>
                                            <p:cond delay="0"/>
                                          </p:stCondLst>
                                        </p:cTn>
                                        <p:tgtEl>
                                          <p:spTgt spid="29710"/>
                                        </p:tgtEl>
                                        <p:attrNameLst>
                                          <p:attrName>style.visibility</p:attrName>
                                        </p:attrNameLst>
                                      </p:cBhvr>
                                      <p:to>
                                        <p:strVal val="visible"/>
                                      </p:to>
                                    </p:set>
                                    <p:animEffect transition="in" filter="checkerboard(across)">
                                      <p:cBhvr>
                                        <p:cTn id="13" dur="500"/>
                                        <p:tgtEl>
                                          <p:spTgt spid="29710"/>
                                        </p:tgtEl>
                                      </p:cBhvr>
                                    </p:animEffect>
                                  </p:childTnLst>
                                </p:cTn>
                              </p:par>
                              <p:par>
                                <p:cTn id="14" presetID="5" presetClass="entr" presetSubtype="10" fill="hold" nodeType="withEffect">
                                  <p:stCondLst>
                                    <p:cond delay="0"/>
                                  </p:stCondLst>
                                  <p:childTnLst>
                                    <p:set>
                                      <p:cBhvr>
                                        <p:cTn id="15" dur="1" fill="hold">
                                          <p:stCondLst>
                                            <p:cond delay="0"/>
                                          </p:stCondLst>
                                        </p:cTn>
                                        <p:tgtEl>
                                          <p:spTgt spid="29712"/>
                                        </p:tgtEl>
                                        <p:attrNameLst>
                                          <p:attrName>style.visibility</p:attrName>
                                        </p:attrNameLst>
                                      </p:cBhvr>
                                      <p:to>
                                        <p:strVal val="visible"/>
                                      </p:to>
                                    </p:set>
                                    <p:animEffect transition="in" filter="checkerboard(across)">
                                      <p:cBhvr>
                                        <p:cTn id="16" dur="500"/>
                                        <p:tgtEl>
                                          <p:spTgt spid="29712"/>
                                        </p:tgtEl>
                                      </p:cBhvr>
                                    </p:animEffect>
                                  </p:childTnLst>
                                </p:cTn>
                              </p:par>
                              <p:par>
                                <p:cTn id="17" presetID="5" presetClass="entr" presetSubtype="10" fill="hold" nodeType="withEffect">
                                  <p:stCondLst>
                                    <p:cond delay="0"/>
                                  </p:stCondLst>
                                  <p:childTnLst>
                                    <p:set>
                                      <p:cBhvr>
                                        <p:cTn id="18" dur="1" fill="hold">
                                          <p:stCondLst>
                                            <p:cond delay="0"/>
                                          </p:stCondLst>
                                        </p:cTn>
                                        <p:tgtEl>
                                          <p:spTgt spid="29715"/>
                                        </p:tgtEl>
                                        <p:attrNameLst>
                                          <p:attrName>style.visibility</p:attrName>
                                        </p:attrNameLst>
                                      </p:cBhvr>
                                      <p:to>
                                        <p:strVal val="visible"/>
                                      </p:to>
                                    </p:set>
                                    <p:animEffect transition="in" filter="checkerboard(across)">
                                      <p:cBhvr>
                                        <p:cTn id="19" dur="500"/>
                                        <p:tgtEl>
                                          <p:spTgt spid="297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9722"/>
                                        </p:tgtEl>
                                        <p:attrNameLst>
                                          <p:attrName>style.visibility</p:attrName>
                                        </p:attrNameLst>
                                      </p:cBhvr>
                                      <p:to>
                                        <p:strVal val="visible"/>
                                      </p:to>
                                    </p:set>
                                    <p:animEffect transition="in" filter="checkerboard(across)">
                                      <p:cBhvr>
                                        <p:cTn id="22" dur="500"/>
                                        <p:tgtEl>
                                          <p:spTgt spid="2972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9723"/>
                                        </p:tgtEl>
                                        <p:attrNameLst>
                                          <p:attrName>style.visibility</p:attrName>
                                        </p:attrNameLst>
                                      </p:cBhvr>
                                      <p:to>
                                        <p:strVal val="visible"/>
                                      </p:to>
                                    </p:set>
                                    <p:animEffect transition="in" filter="checkerboard(across)">
                                      <p:cBhvr>
                                        <p:cTn id="25" dur="500"/>
                                        <p:tgtEl>
                                          <p:spTgt spid="297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9724"/>
                                        </p:tgtEl>
                                        <p:attrNameLst>
                                          <p:attrName>style.visibility</p:attrName>
                                        </p:attrNameLst>
                                      </p:cBhvr>
                                      <p:to>
                                        <p:strVal val="visible"/>
                                      </p:to>
                                    </p:set>
                                    <p:animEffect transition="in" filter="checkerboard(across)">
                                      <p:cBhvr>
                                        <p:cTn id="28" dur="500"/>
                                        <p:tgtEl>
                                          <p:spTgt spid="2972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725"/>
                                        </p:tgtEl>
                                        <p:attrNameLst>
                                          <p:attrName>style.visibility</p:attrName>
                                        </p:attrNameLst>
                                      </p:cBhvr>
                                      <p:to>
                                        <p:strVal val="visible"/>
                                      </p:to>
                                    </p:set>
                                    <p:animEffect transition="in" filter="checkerboard(across)">
                                      <p:cBhvr>
                                        <p:cTn id="31" dur="500"/>
                                        <p:tgtEl>
                                          <p:spTgt spid="297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9730">
                                            <p:txEl>
                                              <p:pRg st="0" end="0"/>
                                            </p:txEl>
                                          </p:spTgt>
                                        </p:tgtEl>
                                        <p:attrNameLst>
                                          <p:attrName>style.visibility</p:attrName>
                                        </p:attrNameLst>
                                      </p:cBhvr>
                                      <p:to>
                                        <p:strVal val="visible"/>
                                      </p:to>
                                    </p:set>
                                    <p:animEffect transition="in" filter="box(in)">
                                      <p:cBhvr>
                                        <p:cTn id="36" dur="500"/>
                                        <p:tgtEl>
                                          <p:spTgt spid="2973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29730">
                                            <p:txEl>
                                              <p:pRg st="1" end="1"/>
                                            </p:txEl>
                                          </p:spTgt>
                                        </p:tgtEl>
                                        <p:attrNameLst>
                                          <p:attrName>style.visibility</p:attrName>
                                        </p:attrNameLst>
                                      </p:cBhvr>
                                      <p:to>
                                        <p:strVal val="visible"/>
                                      </p:to>
                                    </p:set>
                                    <p:animEffect transition="in" filter="box(in)">
                                      <p:cBhvr>
                                        <p:cTn id="41" dur="500"/>
                                        <p:tgtEl>
                                          <p:spTgt spid="29730">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29731">
                                            <p:txEl>
                                              <p:pRg st="0" end="0"/>
                                            </p:txEl>
                                          </p:spTgt>
                                        </p:tgtEl>
                                        <p:attrNameLst>
                                          <p:attrName>style.visibility</p:attrName>
                                        </p:attrNameLst>
                                      </p:cBhvr>
                                      <p:to>
                                        <p:strVal val="visible"/>
                                      </p:to>
                                    </p:set>
                                    <p:animEffect transition="in" filter="box(in)">
                                      <p:cBhvr>
                                        <p:cTn id="46" dur="500"/>
                                        <p:tgtEl>
                                          <p:spTgt spid="29731">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29732">
                                            <p:txEl>
                                              <p:pRg st="0" end="0"/>
                                            </p:txEl>
                                          </p:spTgt>
                                        </p:tgtEl>
                                        <p:attrNameLst>
                                          <p:attrName>style.visibility</p:attrName>
                                        </p:attrNameLst>
                                      </p:cBhvr>
                                      <p:to>
                                        <p:strVal val="visible"/>
                                      </p:to>
                                    </p:set>
                                    <p:animEffect transition="in" filter="box(in)">
                                      <p:cBhvr>
                                        <p:cTn id="51" dur="500"/>
                                        <p:tgtEl>
                                          <p:spTgt spid="2973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29733">
                                            <p:txEl>
                                              <p:pRg st="0" end="0"/>
                                            </p:txEl>
                                          </p:spTgt>
                                        </p:tgtEl>
                                        <p:attrNameLst>
                                          <p:attrName>style.visibility</p:attrName>
                                        </p:attrNameLst>
                                      </p:cBhvr>
                                      <p:to>
                                        <p:strVal val="visible"/>
                                      </p:to>
                                    </p:set>
                                    <p:animEffect transition="in" filter="box(in)">
                                      <p:cBhvr>
                                        <p:cTn id="56" dur="500"/>
                                        <p:tgtEl>
                                          <p:spTgt spid="29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2" grpId="0" animBg="1"/>
      <p:bldP spid="29723" grpId="0" animBg="1"/>
      <p:bldP spid="29724" grpId="0" animBg="1"/>
      <p:bldP spid="297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t/>
            </a:r>
            <a:br>
              <a:rPr lang="en-US" sz="3200" b="1" dirty="0" smtClean="0"/>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1747"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1756" name="Rectangle 12"/>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công nghiệp:</a:t>
            </a:r>
            <a:r>
              <a:rPr lang="en-US" b="0" i="0">
                <a:effectLst>
                  <a:outerShdw blurRad="38100" dist="38100" dir="2700000" algn="tl">
                    <a:srgbClr val="000000"/>
                  </a:outerShdw>
                </a:effectLst>
                <a:latin typeface="Arial"/>
              </a:rPr>
              <a:t> </a:t>
            </a:r>
          </a:p>
        </p:txBody>
      </p:sp>
      <p:pic>
        <p:nvPicPr>
          <p:cNvPr id="31757" name="Picture 13" descr="Thep"/>
          <p:cNvPicPr>
            <a:picLocks noChangeAspect="1" noChangeArrowheads="1"/>
          </p:cNvPicPr>
          <p:nvPr/>
        </p:nvPicPr>
        <p:blipFill>
          <a:blip r:embed="rId2"/>
          <a:srcRect/>
          <a:stretch>
            <a:fillRect/>
          </a:stretch>
        </p:blipFill>
        <p:spPr bwMode="auto">
          <a:xfrm>
            <a:off x="6934200" y="2743200"/>
            <a:ext cx="2133600" cy="2438400"/>
          </a:xfrm>
          <a:prstGeom prst="rect">
            <a:avLst/>
          </a:prstGeom>
          <a:noFill/>
          <a:ln w="9525">
            <a:noFill/>
            <a:miter lim="800000"/>
            <a:headEnd/>
            <a:tailEnd/>
          </a:ln>
        </p:spPr>
      </p:pic>
      <p:pic>
        <p:nvPicPr>
          <p:cNvPr id="31758" name="Picture 14" descr="Oto"/>
          <p:cNvPicPr>
            <a:picLocks noChangeAspect="1" noChangeArrowheads="1"/>
          </p:cNvPicPr>
          <p:nvPr/>
        </p:nvPicPr>
        <p:blipFill>
          <a:blip r:embed="rId3"/>
          <a:srcRect/>
          <a:stretch>
            <a:fillRect/>
          </a:stretch>
        </p:blipFill>
        <p:spPr bwMode="auto">
          <a:xfrm>
            <a:off x="2514600" y="2743200"/>
            <a:ext cx="2209800" cy="2438400"/>
          </a:xfrm>
          <a:prstGeom prst="rect">
            <a:avLst/>
          </a:prstGeom>
          <a:noFill/>
          <a:ln w="9525">
            <a:noFill/>
            <a:miter lim="800000"/>
            <a:headEnd/>
            <a:tailEnd/>
          </a:ln>
        </p:spPr>
      </p:pic>
      <p:pic>
        <p:nvPicPr>
          <p:cNvPr id="31759" name="Picture 15" descr="Khai thac than"/>
          <p:cNvPicPr>
            <a:picLocks noChangeAspect="1" noChangeArrowheads="1"/>
          </p:cNvPicPr>
          <p:nvPr/>
        </p:nvPicPr>
        <p:blipFill>
          <a:blip r:embed="rId4"/>
          <a:srcRect/>
          <a:stretch>
            <a:fillRect/>
          </a:stretch>
        </p:blipFill>
        <p:spPr bwMode="auto">
          <a:xfrm>
            <a:off x="4800600" y="2743200"/>
            <a:ext cx="2057400" cy="2438400"/>
          </a:xfrm>
          <a:prstGeom prst="rect">
            <a:avLst/>
          </a:prstGeom>
          <a:noFill/>
          <a:ln w="9525">
            <a:noFill/>
            <a:miter lim="800000"/>
            <a:headEnd/>
            <a:tailEnd/>
          </a:ln>
        </p:spPr>
      </p:pic>
      <p:pic>
        <p:nvPicPr>
          <p:cNvPr id="31760" name="Picture 16" descr="Khai thác dầu"/>
          <p:cNvPicPr>
            <a:picLocks noChangeAspect="1" noChangeArrowheads="1"/>
          </p:cNvPicPr>
          <p:nvPr/>
        </p:nvPicPr>
        <p:blipFill>
          <a:blip r:embed="rId5"/>
          <a:srcRect/>
          <a:stretch>
            <a:fillRect/>
          </a:stretch>
        </p:blipFill>
        <p:spPr bwMode="auto">
          <a:xfrm>
            <a:off x="152400" y="2743200"/>
            <a:ext cx="2286000" cy="2438400"/>
          </a:xfrm>
          <a:prstGeom prst="rect">
            <a:avLst/>
          </a:prstGeom>
          <a:noFill/>
          <a:ln w="9525">
            <a:noFill/>
            <a:miter lim="800000"/>
            <a:headEnd/>
            <a:tailEnd/>
          </a:ln>
        </p:spPr>
      </p:pic>
      <p:sp>
        <p:nvSpPr>
          <p:cNvPr id="31762" name="Oval 18"/>
          <p:cNvSpPr>
            <a:spLocks noChangeArrowheads="1"/>
          </p:cNvSpPr>
          <p:nvPr/>
        </p:nvSpPr>
        <p:spPr bwMode="auto">
          <a:xfrm>
            <a:off x="838200" y="53340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31763" name="Oval 19"/>
          <p:cNvSpPr>
            <a:spLocks noChangeArrowheads="1"/>
          </p:cNvSpPr>
          <p:nvPr/>
        </p:nvSpPr>
        <p:spPr bwMode="auto">
          <a:xfrm>
            <a:off x="3276600" y="53340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2</a:t>
            </a:r>
          </a:p>
        </p:txBody>
      </p:sp>
      <p:sp>
        <p:nvSpPr>
          <p:cNvPr id="31764" name="Oval 20"/>
          <p:cNvSpPr>
            <a:spLocks noChangeArrowheads="1"/>
          </p:cNvSpPr>
          <p:nvPr/>
        </p:nvSpPr>
        <p:spPr bwMode="auto">
          <a:xfrm>
            <a:off x="5638800" y="52578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3</a:t>
            </a:r>
          </a:p>
        </p:txBody>
      </p:sp>
      <p:sp>
        <p:nvSpPr>
          <p:cNvPr id="31765" name="Oval 21"/>
          <p:cNvSpPr>
            <a:spLocks noChangeArrowheads="1"/>
          </p:cNvSpPr>
          <p:nvPr/>
        </p:nvSpPr>
        <p:spPr bwMode="auto">
          <a:xfrm>
            <a:off x="8077200" y="52578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4</a:t>
            </a:r>
          </a:p>
        </p:txBody>
      </p:sp>
      <p:sp>
        <p:nvSpPr>
          <p:cNvPr id="31766" name="Rectangle 22"/>
          <p:cNvSpPr>
            <a:spLocks noChangeArrowheads="1"/>
          </p:cNvSpPr>
          <p:nvPr/>
        </p:nvSpPr>
        <p:spPr bwMode="auto">
          <a:xfrm>
            <a:off x="-228600" y="5791200"/>
            <a:ext cx="2514600" cy="381000"/>
          </a:xfrm>
          <a:prstGeom prst="rect">
            <a:avLst/>
          </a:prstGeom>
          <a:noFill/>
          <a:ln w="9525">
            <a:noFill/>
            <a:miter lim="800000"/>
            <a:headEnd/>
            <a:tailEnd/>
          </a:ln>
        </p:spPr>
        <p:txBody>
          <a:bodyPr wrap="none" anchor="ctr"/>
          <a:lstStyle/>
          <a:p>
            <a:pPr algn="ctr"/>
            <a:r>
              <a:rPr lang="en-US"/>
              <a:t>Khai thác dầu</a:t>
            </a:r>
          </a:p>
        </p:txBody>
      </p:sp>
      <p:sp>
        <p:nvSpPr>
          <p:cNvPr id="31767" name="Rectangle 23"/>
          <p:cNvSpPr>
            <a:spLocks noChangeArrowheads="1"/>
          </p:cNvSpPr>
          <p:nvPr/>
        </p:nvSpPr>
        <p:spPr bwMode="auto">
          <a:xfrm>
            <a:off x="2286000" y="5867400"/>
            <a:ext cx="2514600" cy="381000"/>
          </a:xfrm>
          <a:prstGeom prst="rect">
            <a:avLst/>
          </a:prstGeom>
          <a:noFill/>
          <a:ln w="9525">
            <a:noFill/>
            <a:miter lim="800000"/>
            <a:headEnd/>
            <a:tailEnd/>
          </a:ln>
        </p:spPr>
        <p:txBody>
          <a:bodyPr wrap="none" anchor="ctr"/>
          <a:lstStyle/>
          <a:p>
            <a:pPr algn="ctr"/>
            <a:r>
              <a:rPr lang="en-US"/>
              <a:t>Sản xuất ô tô</a:t>
            </a:r>
          </a:p>
        </p:txBody>
      </p:sp>
      <p:sp>
        <p:nvSpPr>
          <p:cNvPr id="31768" name="Rectangle 24"/>
          <p:cNvSpPr>
            <a:spLocks noChangeArrowheads="1"/>
          </p:cNvSpPr>
          <p:nvPr/>
        </p:nvSpPr>
        <p:spPr bwMode="auto">
          <a:xfrm>
            <a:off x="4648200" y="5867400"/>
            <a:ext cx="2514600" cy="381000"/>
          </a:xfrm>
          <a:prstGeom prst="rect">
            <a:avLst/>
          </a:prstGeom>
          <a:noFill/>
          <a:ln w="9525">
            <a:noFill/>
            <a:miter lim="800000"/>
            <a:headEnd/>
            <a:tailEnd/>
          </a:ln>
        </p:spPr>
        <p:txBody>
          <a:bodyPr wrap="none" anchor="ctr"/>
          <a:lstStyle/>
          <a:p>
            <a:pPr algn="ctr"/>
            <a:r>
              <a:rPr lang="en-US"/>
              <a:t>Khai thác than</a:t>
            </a:r>
          </a:p>
        </p:txBody>
      </p:sp>
      <p:sp>
        <p:nvSpPr>
          <p:cNvPr id="31769" name="Rectangle 25"/>
          <p:cNvSpPr>
            <a:spLocks noChangeArrowheads="1"/>
          </p:cNvSpPr>
          <p:nvPr/>
        </p:nvSpPr>
        <p:spPr bwMode="auto">
          <a:xfrm>
            <a:off x="6934200" y="5867400"/>
            <a:ext cx="2514600" cy="381000"/>
          </a:xfrm>
          <a:prstGeom prst="rect">
            <a:avLst/>
          </a:prstGeom>
          <a:noFill/>
          <a:ln w="9525">
            <a:noFill/>
            <a:miter lim="800000"/>
            <a:headEnd/>
            <a:tailEnd/>
          </a:ln>
        </p:spPr>
        <p:txBody>
          <a:bodyPr wrap="none" anchor="ctr"/>
          <a:lstStyle/>
          <a:p>
            <a:pPr algn="ctr"/>
            <a:r>
              <a:rPr lang="en-US"/>
              <a:t>Sản xuất thép</a:t>
            </a:r>
          </a:p>
        </p:txBody>
      </p:sp>
      <p:sp>
        <p:nvSpPr>
          <p:cNvPr id="31771" name="Text Box 27"/>
          <p:cNvSpPr txBox="1">
            <a:spLocks noChangeArrowheads="1"/>
          </p:cNvSpPr>
          <p:nvPr/>
        </p:nvSpPr>
        <p:spPr bwMode="auto">
          <a:xfrm>
            <a:off x="1066800" y="6400800"/>
            <a:ext cx="76200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box(in)">
                                      <p:cBhvr>
                                        <p:cTn id="7" dur="500"/>
                                        <p:tgtEl>
                                          <p:spTgt spid="31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box(in)">
                                      <p:cBhvr>
                                        <p:cTn id="12" dur="500"/>
                                        <p:tgtEl>
                                          <p:spTgt spid="31757"/>
                                        </p:tgtEl>
                                      </p:cBhvr>
                                    </p:animEffect>
                                  </p:childTnLst>
                                </p:cTn>
                              </p:par>
                              <p:par>
                                <p:cTn id="13" presetID="4" presetClass="entr" presetSubtype="16" fill="hold" nodeType="withEffect">
                                  <p:stCondLst>
                                    <p:cond delay="0"/>
                                  </p:stCondLst>
                                  <p:childTnLst>
                                    <p:set>
                                      <p:cBhvr>
                                        <p:cTn id="14" dur="1" fill="hold">
                                          <p:stCondLst>
                                            <p:cond delay="0"/>
                                          </p:stCondLst>
                                        </p:cTn>
                                        <p:tgtEl>
                                          <p:spTgt spid="31758"/>
                                        </p:tgtEl>
                                        <p:attrNameLst>
                                          <p:attrName>style.visibility</p:attrName>
                                        </p:attrNameLst>
                                      </p:cBhvr>
                                      <p:to>
                                        <p:strVal val="visible"/>
                                      </p:to>
                                    </p:set>
                                    <p:animEffect transition="in" filter="box(in)">
                                      <p:cBhvr>
                                        <p:cTn id="15" dur="500"/>
                                        <p:tgtEl>
                                          <p:spTgt spid="31758"/>
                                        </p:tgtEl>
                                      </p:cBhvr>
                                    </p:animEffect>
                                  </p:childTnLst>
                                </p:cTn>
                              </p:par>
                              <p:par>
                                <p:cTn id="16" presetID="4" presetClass="entr" presetSubtype="16" fill="hold" nodeType="withEffect">
                                  <p:stCondLst>
                                    <p:cond delay="0"/>
                                  </p:stCondLst>
                                  <p:childTnLst>
                                    <p:set>
                                      <p:cBhvr>
                                        <p:cTn id="17" dur="1" fill="hold">
                                          <p:stCondLst>
                                            <p:cond delay="0"/>
                                          </p:stCondLst>
                                        </p:cTn>
                                        <p:tgtEl>
                                          <p:spTgt spid="31759"/>
                                        </p:tgtEl>
                                        <p:attrNameLst>
                                          <p:attrName>style.visibility</p:attrName>
                                        </p:attrNameLst>
                                      </p:cBhvr>
                                      <p:to>
                                        <p:strVal val="visible"/>
                                      </p:to>
                                    </p:set>
                                    <p:animEffect transition="in" filter="box(in)">
                                      <p:cBhvr>
                                        <p:cTn id="18" dur="500"/>
                                        <p:tgtEl>
                                          <p:spTgt spid="31759"/>
                                        </p:tgtEl>
                                      </p:cBhvr>
                                    </p:animEffect>
                                  </p:childTnLst>
                                </p:cTn>
                              </p:par>
                              <p:par>
                                <p:cTn id="19" presetID="4" presetClass="entr" presetSubtype="16" fill="hold" nodeType="withEffect">
                                  <p:stCondLst>
                                    <p:cond delay="0"/>
                                  </p:stCondLst>
                                  <p:childTnLst>
                                    <p:set>
                                      <p:cBhvr>
                                        <p:cTn id="20" dur="1" fill="hold">
                                          <p:stCondLst>
                                            <p:cond delay="0"/>
                                          </p:stCondLst>
                                        </p:cTn>
                                        <p:tgtEl>
                                          <p:spTgt spid="31760"/>
                                        </p:tgtEl>
                                        <p:attrNameLst>
                                          <p:attrName>style.visibility</p:attrName>
                                        </p:attrNameLst>
                                      </p:cBhvr>
                                      <p:to>
                                        <p:strVal val="visible"/>
                                      </p:to>
                                    </p:set>
                                    <p:animEffect transition="in" filter="box(in)">
                                      <p:cBhvr>
                                        <p:cTn id="21" dur="500"/>
                                        <p:tgtEl>
                                          <p:spTgt spid="3176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1762"/>
                                        </p:tgtEl>
                                        <p:attrNameLst>
                                          <p:attrName>style.visibility</p:attrName>
                                        </p:attrNameLst>
                                      </p:cBhvr>
                                      <p:to>
                                        <p:strVal val="visible"/>
                                      </p:to>
                                    </p:set>
                                    <p:animEffect transition="in" filter="box(in)">
                                      <p:cBhvr>
                                        <p:cTn id="24" dur="500"/>
                                        <p:tgtEl>
                                          <p:spTgt spid="3176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1763"/>
                                        </p:tgtEl>
                                        <p:attrNameLst>
                                          <p:attrName>style.visibility</p:attrName>
                                        </p:attrNameLst>
                                      </p:cBhvr>
                                      <p:to>
                                        <p:strVal val="visible"/>
                                      </p:to>
                                    </p:set>
                                    <p:animEffect transition="in" filter="box(in)">
                                      <p:cBhvr>
                                        <p:cTn id="27" dur="500"/>
                                        <p:tgtEl>
                                          <p:spTgt spid="3176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1764"/>
                                        </p:tgtEl>
                                        <p:attrNameLst>
                                          <p:attrName>style.visibility</p:attrName>
                                        </p:attrNameLst>
                                      </p:cBhvr>
                                      <p:to>
                                        <p:strVal val="visible"/>
                                      </p:to>
                                    </p:set>
                                    <p:animEffect transition="in" filter="box(in)">
                                      <p:cBhvr>
                                        <p:cTn id="30" dur="500"/>
                                        <p:tgtEl>
                                          <p:spTgt spid="3176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1765"/>
                                        </p:tgtEl>
                                        <p:attrNameLst>
                                          <p:attrName>style.visibility</p:attrName>
                                        </p:attrNameLst>
                                      </p:cBhvr>
                                      <p:to>
                                        <p:strVal val="visible"/>
                                      </p:to>
                                    </p:set>
                                    <p:animEffect transition="in" filter="box(in)">
                                      <p:cBhvr>
                                        <p:cTn id="33" dur="500"/>
                                        <p:tgtEl>
                                          <p:spTgt spid="317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1766">
                                            <p:txEl>
                                              <p:pRg st="0" end="0"/>
                                            </p:txEl>
                                          </p:spTgt>
                                        </p:tgtEl>
                                        <p:attrNameLst>
                                          <p:attrName>style.visibility</p:attrName>
                                        </p:attrNameLst>
                                      </p:cBhvr>
                                      <p:to>
                                        <p:strVal val="visible"/>
                                      </p:to>
                                    </p:set>
                                    <p:animEffect transition="in" filter="box(in)">
                                      <p:cBhvr>
                                        <p:cTn id="38" dur="500"/>
                                        <p:tgtEl>
                                          <p:spTgt spid="31766">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1767">
                                            <p:txEl>
                                              <p:pRg st="0" end="0"/>
                                            </p:txEl>
                                          </p:spTgt>
                                        </p:tgtEl>
                                        <p:attrNameLst>
                                          <p:attrName>style.visibility</p:attrName>
                                        </p:attrNameLst>
                                      </p:cBhvr>
                                      <p:to>
                                        <p:strVal val="visible"/>
                                      </p:to>
                                    </p:set>
                                    <p:animEffect transition="in" filter="box(in)">
                                      <p:cBhvr>
                                        <p:cTn id="43" dur="500"/>
                                        <p:tgtEl>
                                          <p:spTgt spid="31767">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1768">
                                            <p:txEl>
                                              <p:pRg st="0" end="0"/>
                                            </p:txEl>
                                          </p:spTgt>
                                        </p:tgtEl>
                                        <p:attrNameLst>
                                          <p:attrName>style.visibility</p:attrName>
                                        </p:attrNameLst>
                                      </p:cBhvr>
                                      <p:to>
                                        <p:strVal val="visible"/>
                                      </p:to>
                                    </p:set>
                                    <p:animEffect transition="in" filter="box(in)">
                                      <p:cBhvr>
                                        <p:cTn id="48" dur="500"/>
                                        <p:tgtEl>
                                          <p:spTgt spid="31768">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1769">
                                            <p:txEl>
                                              <p:pRg st="0" end="0"/>
                                            </p:txEl>
                                          </p:spTgt>
                                        </p:tgtEl>
                                        <p:attrNameLst>
                                          <p:attrName>style.visibility</p:attrName>
                                        </p:attrNameLst>
                                      </p:cBhvr>
                                      <p:to>
                                        <p:strVal val="visible"/>
                                      </p:to>
                                    </p:set>
                                    <p:animEffect transition="in" filter="box(in)">
                                      <p:cBhvr>
                                        <p:cTn id="53" dur="500"/>
                                        <p:tgtEl>
                                          <p:spTgt spid="31769">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3" presetClass="entr" presetSubtype="16" fill="hold" grpId="0" nodeType="clickEffect" nodePh="1">
                                  <p:stCondLst>
                                    <p:cond delay="0"/>
                                  </p:stCondLst>
                                  <p:endCondLst>
                                    <p:cond evt="begin" delay="0">
                                      <p:tn val="56"/>
                                    </p:cond>
                                  </p:endCondLst>
                                  <p:childTnLst>
                                    <p:set>
                                      <p:cBhvr>
                                        <p:cTn id="57" dur="1" fill="hold">
                                          <p:stCondLst>
                                            <p:cond delay="0"/>
                                          </p:stCondLst>
                                        </p:cTn>
                                        <p:tgtEl>
                                          <p:spTgt spid="31771"/>
                                        </p:tgtEl>
                                        <p:attrNameLst>
                                          <p:attrName>style.visibility</p:attrName>
                                        </p:attrNameLst>
                                      </p:cBhvr>
                                      <p:to>
                                        <p:strVal val="visible"/>
                                      </p:to>
                                    </p:set>
                                    <p:animEffect transition="in" filter="plus(in)">
                                      <p:cBhvr>
                                        <p:cTn id="58" dur="20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2" grpId="0" animBg="1"/>
      <p:bldP spid="31763" grpId="0" animBg="1"/>
      <p:bldP spid="31764" grpId="0" animBg="1"/>
      <p:bldP spid="31765" grpId="0" animBg="1"/>
      <p:bldP spid="31766" grpId="0" build="allAtOnce"/>
      <p:bldP spid="31767" grpId="0" build="allAtOnce"/>
      <p:bldP spid="31768" grpId="0" build="allAtOnce"/>
      <p:bldP spid="31769" grpId="0" build="allAtOnce"/>
      <p:bldP spid="317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1066800" y="3048000"/>
            <a:ext cx="7086600" cy="830263"/>
          </a:xfrm>
          <a:prstGeom prst="rect">
            <a:avLst/>
          </a:prstGeom>
          <a:noFill/>
          <a:ln w="9525">
            <a:noFill/>
            <a:miter lim="800000"/>
            <a:headEnd/>
            <a:tailEnd/>
          </a:ln>
        </p:spPr>
        <p:txBody>
          <a:bodyPr>
            <a:spAutoFit/>
          </a:bodyPr>
          <a:lstStyle/>
          <a:p>
            <a:pPr>
              <a:spcBef>
                <a:spcPct val="50000"/>
              </a:spcBef>
            </a:pPr>
            <a:r>
              <a:rPr lang="en-US">
                <a:solidFill>
                  <a:srgbClr val="FFFF00"/>
                </a:solidFill>
              </a:rPr>
              <a:t>- Các nhà máy, xí nghiệp đó thải nhiều khói, bụi vào không khí.</a:t>
            </a:r>
            <a:r>
              <a:rPr lang="en-US"/>
              <a:t> </a:t>
            </a:r>
          </a:p>
        </p:txBody>
      </p:sp>
      <p:sp>
        <p:nvSpPr>
          <p:cNvPr id="47111" name="Text Box 7"/>
          <p:cNvSpPr txBox="1">
            <a:spLocks noChangeArrowheads="1"/>
          </p:cNvSpPr>
          <p:nvPr/>
        </p:nvSpPr>
        <p:spPr bwMode="auto">
          <a:xfrm>
            <a:off x="762000" y="4191000"/>
            <a:ext cx="7772400" cy="830263"/>
          </a:xfrm>
          <a:prstGeom prst="rect">
            <a:avLst/>
          </a:prstGeom>
          <a:noFill/>
          <a:ln w="9525">
            <a:noFill/>
            <a:miter lim="800000"/>
            <a:headEnd/>
            <a:tailEnd/>
          </a:ln>
        </p:spPr>
        <p:txBody>
          <a:bodyPr>
            <a:spAutoFit/>
          </a:bodyPr>
          <a:lstStyle/>
          <a:p>
            <a:pPr>
              <a:spcBef>
                <a:spcPct val="50000"/>
              </a:spcBef>
            </a:pPr>
            <a:r>
              <a:rPr lang="en-US"/>
              <a:t>* Chúng ta cần làm gì để giảm bớt khói, bụi lan vào không khí ?</a:t>
            </a:r>
          </a:p>
        </p:txBody>
      </p:sp>
      <p:sp>
        <p:nvSpPr>
          <p:cNvPr id="47112" name="Text Box 8"/>
          <p:cNvSpPr txBox="1">
            <a:spLocks noChangeArrowheads="1"/>
          </p:cNvSpPr>
          <p:nvPr/>
        </p:nvSpPr>
        <p:spPr bwMode="auto">
          <a:xfrm>
            <a:off x="1219200" y="4876800"/>
            <a:ext cx="7162800" cy="1384300"/>
          </a:xfrm>
          <a:prstGeom prst="rect">
            <a:avLst/>
          </a:prstGeom>
          <a:noFill/>
          <a:ln w="9525">
            <a:noFill/>
            <a:miter lim="800000"/>
            <a:headEnd/>
            <a:tailEnd/>
          </a:ln>
        </p:spPr>
        <p:txBody>
          <a:bodyPr>
            <a:spAutoFit/>
          </a:bodyPr>
          <a:lstStyle/>
          <a:p>
            <a:pPr>
              <a:spcBef>
                <a:spcPct val="50000"/>
              </a:spcBef>
              <a:buFontTx/>
              <a:buChar char="-"/>
            </a:pPr>
            <a:r>
              <a:rPr lang="en-US">
                <a:solidFill>
                  <a:srgbClr val="FFFF00"/>
                </a:solidFill>
              </a:rPr>
              <a:t> Các nhà máy phải xây các ống khói cao hơn.</a:t>
            </a:r>
          </a:p>
          <a:p>
            <a:pPr>
              <a:spcBef>
                <a:spcPct val="50000"/>
              </a:spcBef>
              <a:buFontTx/>
              <a:buChar char="-"/>
            </a:pPr>
            <a:r>
              <a:rPr lang="en-US">
                <a:solidFill>
                  <a:srgbClr val="FFFF00"/>
                </a:solidFill>
              </a:rPr>
              <a:t> Các xe chở than cần có tấm bạc che đậy kĩ càng.</a:t>
            </a:r>
          </a:p>
        </p:txBody>
      </p:sp>
      <p:sp>
        <p:nvSpPr>
          <p:cNvPr id="47113" name="Rectangle 9"/>
          <p:cNvSpPr>
            <a:spLocks noChangeArrowheads="1"/>
          </p:cNvSpPr>
          <p:nvPr/>
        </p:nvSpPr>
        <p:spPr bwMode="auto">
          <a:xfrm>
            <a:off x="-228600" y="0"/>
            <a:ext cx="9144000" cy="1752600"/>
          </a:xfrm>
          <a:prstGeom prst="rect">
            <a:avLst/>
          </a:prstGeom>
          <a:noFill/>
          <a:ln w="9525">
            <a:noFill/>
            <a:miter lim="800000"/>
            <a:headEnd/>
            <a:tailEnd/>
          </a:ln>
          <a:effectLst/>
        </p:spPr>
        <p:txBody>
          <a:bodyPr anchor="b" anchorCtr="1"/>
          <a:lstStyle/>
          <a:p>
            <a:pPr algn="ctr">
              <a:defRPr/>
            </a:pPr>
            <a:r>
              <a:rPr lang="en-US" sz="3200" i="0" dirty="0" err="1">
                <a:solidFill>
                  <a:srgbClr val="FFFF00"/>
                </a:solidFill>
                <a:effectLst>
                  <a:outerShdw blurRad="38100" dist="38100" dir="2700000" algn="tl">
                    <a:srgbClr val="000000"/>
                  </a:outerShdw>
                </a:effectLst>
                <a:latin typeface="Arial"/>
              </a:rPr>
              <a:t>Địa</a:t>
            </a:r>
            <a:r>
              <a:rPr lang="en-US" sz="3200" i="0" dirty="0">
                <a:solidFill>
                  <a:srgbClr val="FFFF00"/>
                </a:solidFill>
                <a:effectLst>
                  <a:outerShdw blurRad="38100" dist="38100" dir="2700000" algn="tl">
                    <a:srgbClr val="000000"/>
                  </a:outerShdw>
                </a:effectLst>
                <a:latin typeface="Arial"/>
              </a:rPr>
              <a:t> </a:t>
            </a:r>
            <a:r>
              <a:rPr lang="en-US" sz="3200" i="0" dirty="0" err="1">
                <a:solidFill>
                  <a:srgbClr val="FFFF00"/>
                </a:solidFill>
                <a:effectLst>
                  <a:outerShdw blurRad="38100" dist="38100" dir="2700000" algn="tl">
                    <a:srgbClr val="000000"/>
                  </a:outerShdw>
                </a:effectLst>
                <a:latin typeface="Arial"/>
              </a:rPr>
              <a:t>lí</a:t>
            </a:r>
            <a:r>
              <a:rPr lang="en-US" sz="3200" i="0" dirty="0">
                <a:solidFill>
                  <a:schemeClr val="tx2"/>
                </a:solidFill>
                <a:effectLst>
                  <a:outerShdw blurRad="38100" dist="38100" dir="2700000" algn="tl">
                    <a:srgbClr val="000000"/>
                  </a:outerShdw>
                </a:effectLst>
                <a:latin typeface="Arial"/>
              </a:rPr>
              <a:t/>
            </a:r>
            <a:br>
              <a:rPr lang="en-US" sz="3200" i="0" dirty="0">
                <a:solidFill>
                  <a:schemeClr val="tx2"/>
                </a:solidFill>
                <a:effectLst>
                  <a:outerShdw blurRad="38100" dist="38100" dir="2700000" algn="tl">
                    <a:srgbClr val="000000"/>
                  </a:outerShdw>
                </a:effectLst>
                <a:latin typeface="Arial"/>
              </a:rPr>
            </a:br>
            <a:r>
              <a:rPr lang="en-US" sz="3600" i="0" dirty="0" err="1">
                <a:solidFill>
                  <a:srgbClr val="D60093"/>
                </a:solidFill>
                <a:effectLst>
                  <a:outerShdw blurRad="38100" dist="38100" dir="2700000" algn="tl">
                    <a:srgbClr val="000000"/>
                  </a:outerShdw>
                </a:effectLst>
                <a:latin typeface="Arial"/>
              </a:rPr>
              <a:t>Châu</a:t>
            </a:r>
            <a:r>
              <a:rPr lang="en-US" sz="3600" i="0" dirty="0">
                <a:solidFill>
                  <a:srgbClr val="D60093"/>
                </a:solidFill>
                <a:effectLst>
                  <a:outerShdw blurRad="38100" dist="38100" dir="2700000" algn="tl">
                    <a:srgbClr val="000000"/>
                  </a:outerShdw>
                </a:effectLst>
                <a:latin typeface="Arial"/>
              </a:rPr>
              <a:t> Á </a:t>
            </a:r>
            <a:r>
              <a:rPr lang="en-US" sz="2800" i="0" dirty="0">
                <a:solidFill>
                  <a:srgbClr val="D60093"/>
                </a:solidFill>
                <a:effectLst>
                  <a:outerShdw blurRad="38100" dist="38100" dir="2700000" algn="tl">
                    <a:srgbClr val="000000"/>
                  </a:outerShdw>
                </a:effectLst>
                <a:latin typeface="Arial"/>
              </a:rPr>
              <a:t>(</a:t>
            </a:r>
            <a:r>
              <a:rPr lang="en-US" sz="2800" i="0" dirty="0" err="1">
                <a:solidFill>
                  <a:srgbClr val="D60093"/>
                </a:solidFill>
                <a:effectLst>
                  <a:outerShdw blurRad="38100" dist="38100" dir="2700000" algn="tl">
                    <a:srgbClr val="000000"/>
                  </a:outerShdw>
                </a:effectLst>
                <a:latin typeface="Arial"/>
              </a:rPr>
              <a:t>tiếp</a:t>
            </a:r>
            <a:r>
              <a:rPr lang="en-US" sz="2800" i="0" dirty="0">
                <a:solidFill>
                  <a:srgbClr val="D60093"/>
                </a:solidFill>
                <a:effectLst>
                  <a:outerShdw blurRad="38100" dist="38100" dir="2700000" algn="tl">
                    <a:srgbClr val="000000"/>
                  </a:outerShdw>
                </a:effectLst>
                <a:latin typeface="Arial"/>
              </a:rPr>
              <a:t> </a:t>
            </a:r>
            <a:r>
              <a:rPr lang="en-US" sz="2800" i="0" dirty="0" err="1">
                <a:solidFill>
                  <a:srgbClr val="D60093"/>
                </a:solidFill>
                <a:effectLst>
                  <a:outerShdw blurRad="38100" dist="38100" dir="2700000" algn="tl">
                    <a:srgbClr val="000000"/>
                  </a:outerShdw>
                </a:effectLst>
                <a:latin typeface="Arial"/>
              </a:rPr>
              <a:t>theo</a:t>
            </a:r>
            <a:r>
              <a:rPr lang="en-US" sz="2800" i="0" dirty="0">
                <a:solidFill>
                  <a:srgbClr val="D60093"/>
                </a:solidFill>
                <a:effectLst>
                  <a:outerShdw blurRad="38100" dist="38100" dir="2700000" algn="tl">
                    <a:srgbClr val="000000"/>
                  </a:outerShdw>
                </a:effectLst>
                <a:latin typeface="Arial"/>
              </a:rPr>
              <a:t>)</a:t>
            </a:r>
          </a:p>
        </p:txBody>
      </p:sp>
      <p:sp>
        <p:nvSpPr>
          <p:cNvPr id="47114" name="Rectangle 10"/>
          <p:cNvSpPr>
            <a:spLocks noChangeArrowheads="1"/>
          </p:cNvSpPr>
          <p:nvPr/>
        </p:nvSpPr>
        <p:spPr bwMode="auto">
          <a:xfrm>
            <a:off x="381000" y="1828800"/>
            <a:ext cx="3278188" cy="457200"/>
          </a:xfrm>
          <a:prstGeom prst="rect">
            <a:avLst/>
          </a:prstGeom>
          <a:noFill/>
          <a:ln w="9525">
            <a:noFill/>
            <a:miter lim="800000"/>
            <a:headEnd/>
            <a:tailEnd/>
          </a:ln>
          <a:effectLst/>
        </p:spPr>
        <p:txBody>
          <a:bodyPr wrap="none">
            <a:spAutoFit/>
          </a:bodyPr>
          <a:lstStyle/>
          <a:p>
            <a:pPr>
              <a:spcBef>
                <a:spcPct val="20000"/>
              </a:spcBef>
              <a:buClr>
                <a:schemeClr val="hlink"/>
              </a:buClr>
              <a:buSzPct val="60000"/>
              <a:buFont typeface="Wingdings" pitchFamily="2" charset="2"/>
              <a:buNone/>
              <a:defRPr/>
            </a:pPr>
            <a:r>
              <a:rPr lang="en-US" i="0">
                <a:solidFill>
                  <a:srgbClr val="FF00FF"/>
                </a:solidFill>
                <a:effectLst>
                  <a:outerShdw blurRad="38100" dist="38100" dir="2700000" algn="tl">
                    <a:srgbClr val="000000"/>
                  </a:outerShdw>
                </a:effectLst>
                <a:latin typeface="Arial"/>
              </a:rPr>
              <a:t>2. Hoạt động kinh tế:</a:t>
            </a:r>
            <a:r>
              <a:rPr lang="en-US">
                <a:latin typeface="Arial"/>
              </a:rPr>
              <a:t> </a:t>
            </a:r>
          </a:p>
        </p:txBody>
      </p:sp>
      <p:sp>
        <p:nvSpPr>
          <p:cNvPr id="11271" name="Rectangle 11"/>
          <p:cNvSpPr>
            <a:spLocks noChangeArrowheads="1"/>
          </p:cNvSpPr>
          <p:nvPr/>
        </p:nvSpPr>
        <p:spPr bwMode="auto">
          <a:xfrm>
            <a:off x="762000" y="2514600"/>
            <a:ext cx="6897688" cy="457200"/>
          </a:xfrm>
          <a:prstGeom prst="rect">
            <a:avLst/>
          </a:prstGeom>
          <a:noFill/>
          <a:ln w="9525">
            <a:noFill/>
            <a:miter lim="800000"/>
            <a:headEnd/>
            <a:tailEnd/>
          </a:ln>
        </p:spPr>
        <p:txBody>
          <a:bodyPr wrap="none">
            <a:spAutoFit/>
          </a:bodyPr>
          <a:lstStyle/>
          <a:p>
            <a:pPr>
              <a:spcBef>
                <a:spcPct val="50000"/>
              </a:spcBef>
            </a:pPr>
            <a:r>
              <a:rPr lang="en-US"/>
              <a:t>* Nêu các hiện tượng làm ô nhiểm không khí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ppt_w</p:attrName>
                                        </p:attrNameLst>
                                      </p:cBhvr>
                                      <p:tavLst>
                                        <p:tav tm="0" fmla="#ppt_w*sin(2.5*pi*$)">
                                          <p:val>
                                            <p:fltVal val="0"/>
                                          </p:val>
                                        </p:tav>
                                        <p:tav tm="100000">
                                          <p:val>
                                            <p:fltVal val="1"/>
                                          </p:val>
                                        </p:tav>
                                      </p:tavLst>
                                    </p:anim>
                                    <p:anim calcmode="lin" valueType="num">
                                      <p:cBhvr>
                                        <p:cTn id="9" dur="1000" fill="hold"/>
                                        <p:tgtEl>
                                          <p:spTgt spid="4710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7111"/>
                                        </p:tgtEl>
                                        <p:attrNameLst>
                                          <p:attrName>style.visibility</p:attrName>
                                        </p:attrNameLst>
                                      </p:cBhvr>
                                      <p:to>
                                        <p:strVal val="visible"/>
                                      </p:to>
                                    </p:set>
                                    <p:animEffect transition="in" filter="plus(in)">
                                      <p:cBhvr>
                                        <p:cTn id="14" dur="2000"/>
                                        <p:tgtEl>
                                          <p:spTgt spid="471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47112"/>
                                        </p:tgtEl>
                                        <p:attrNameLst>
                                          <p:attrName>style.visibility</p:attrName>
                                        </p:attrNameLst>
                                      </p:cBhvr>
                                      <p:to>
                                        <p:strVal val="visible"/>
                                      </p:to>
                                    </p:set>
                                    <p:animEffect transition="in" filter="fade">
                                      <p:cBhvr>
                                        <p:cTn id="19" dur="2000"/>
                                        <p:tgtEl>
                                          <p:spTgt spid="47112"/>
                                        </p:tgtEl>
                                      </p:cBhvr>
                                    </p:animEffect>
                                    <p:anim calcmode="lin" valueType="num">
                                      <p:cBhvr>
                                        <p:cTn id="20" dur="2000" fill="hold"/>
                                        <p:tgtEl>
                                          <p:spTgt spid="47112"/>
                                        </p:tgtEl>
                                        <p:attrNameLst>
                                          <p:attrName>ppt_w</p:attrName>
                                        </p:attrNameLst>
                                      </p:cBhvr>
                                      <p:tavLst>
                                        <p:tav tm="0" fmla="#ppt_w*sin(2.5*pi*$)">
                                          <p:val>
                                            <p:fltVal val="0"/>
                                          </p:val>
                                        </p:tav>
                                        <p:tav tm="100000">
                                          <p:val>
                                            <p:fltVal val="1"/>
                                          </p:val>
                                        </p:tav>
                                      </p:tavLst>
                                    </p:anim>
                                    <p:anim calcmode="lin" valueType="num">
                                      <p:cBhvr>
                                        <p:cTn id="21" dur="2000" fill="hold"/>
                                        <p:tgtEl>
                                          <p:spTgt spid="471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1" grpId="0"/>
      <p:bldP spid="47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41987" name="Rectangle 3"/>
          <p:cNvSpPr>
            <a:spLocks noGrp="1" noChangeArrowheads="1"/>
          </p:cNvSpPr>
          <p:nvPr>
            <p:ph type="subTitle" idx="1"/>
          </p:nvPr>
        </p:nvSpPr>
        <p:spPr>
          <a:xfrm>
            <a:off x="609600" y="1524000"/>
            <a:ext cx="5029200" cy="5334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41988" name="Rectangle 4"/>
          <p:cNvSpPr>
            <a:spLocks noChangeArrowheads="1"/>
          </p:cNvSpPr>
          <p:nvPr/>
        </p:nvSpPr>
        <p:spPr bwMode="auto">
          <a:xfrm>
            <a:off x="838200" y="1905000"/>
            <a:ext cx="7315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Sự phân bố các hoạt động kinh tế ở châu Á:</a:t>
            </a:r>
          </a:p>
        </p:txBody>
      </p:sp>
      <p:sp>
        <p:nvSpPr>
          <p:cNvPr id="12293" name="Text Box 37"/>
          <p:cNvSpPr txBox="1">
            <a:spLocks noChangeArrowheads="1"/>
          </p:cNvSpPr>
          <p:nvPr/>
        </p:nvSpPr>
        <p:spPr bwMode="auto">
          <a:xfrm>
            <a:off x="831850" y="2286000"/>
            <a:ext cx="7931150" cy="457200"/>
          </a:xfrm>
          <a:prstGeom prst="rect">
            <a:avLst/>
          </a:prstGeom>
          <a:noFill/>
          <a:ln w="9525">
            <a:noFill/>
            <a:miter lim="800000"/>
            <a:headEnd/>
            <a:tailEnd/>
          </a:ln>
        </p:spPr>
        <p:txBody>
          <a:bodyPr>
            <a:spAutoFit/>
          </a:bodyPr>
          <a:lstStyle/>
          <a:p>
            <a:pPr>
              <a:spcBef>
                <a:spcPct val="50000"/>
              </a:spcBef>
            </a:pPr>
            <a:r>
              <a:rPr lang="en-US" i="0"/>
              <a:t>* Hãy quan sát lược đồ và  hoàn thành bài tập sau:</a:t>
            </a:r>
          </a:p>
        </p:txBody>
      </p:sp>
      <p:pic>
        <p:nvPicPr>
          <p:cNvPr id="12294" name="Picture 38" descr="scan0007"/>
          <p:cNvPicPr>
            <a:picLocks noChangeAspect="1" noChangeArrowheads="1"/>
          </p:cNvPicPr>
          <p:nvPr/>
        </p:nvPicPr>
        <p:blipFill>
          <a:blip r:embed="rId2">
            <a:lum bright="-36000"/>
          </a:blip>
          <a:srcRect/>
          <a:stretch>
            <a:fillRect/>
          </a:stretch>
        </p:blipFill>
        <p:spPr bwMode="auto">
          <a:xfrm>
            <a:off x="1052513" y="2833688"/>
            <a:ext cx="6477000" cy="394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832</TotalTime>
  <Words>1005</Words>
  <Application>Microsoft Office PowerPoint</Application>
  <PresentationFormat>On-screen Show (4:3)</PresentationFormat>
  <Paragraphs>145</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Verdana</vt:lpstr>
      <vt:lpstr>Wingdings</vt:lpstr>
      <vt:lpstr>Calibri</vt:lpstr>
      <vt:lpstr>Times New Roman</vt:lpstr>
      <vt:lpstr>Globe</vt:lpstr>
      <vt:lpstr>Microsoft Clip Gallery</vt:lpstr>
      <vt:lpstr> Địa lí </vt:lpstr>
      <vt:lpstr>Địa lí Châu Á (tiếp theo)</vt:lpstr>
      <vt:lpstr>Địa lí Châu Á (tiếp theo)</vt:lpstr>
      <vt:lpstr>Địa lí Châu Á (tiếp theo)</vt:lpstr>
      <vt:lpstr>Địa lí Châu Á (tiếp theo)</vt:lpstr>
      <vt:lpstr>Địa lí Châu Á (tiếp theo)</vt:lpstr>
      <vt:lpstr>Địa lí Châu Á (tiếp theo)</vt:lpstr>
      <vt:lpstr>Slide 8</vt:lpstr>
      <vt:lpstr> Địa lí Châu Á (tiếp theo)</vt:lpstr>
      <vt:lpstr> Địa lí Châu Á (tiếp theo)</vt:lpstr>
      <vt:lpstr> Địa lí Châu Á (tiếp theo)</vt:lpstr>
      <vt:lpstr>Địa lí Châu Á (tiếp theo)</vt:lpstr>
      <vt:lpstr>Địa lí Châu Á (tiếp theo)</vt:lpstr>
      <vt:lpstr>Địa lí Châu Á (tiếp theo)</vt:lpstr>
      <vt:lpstr> Địa lí Châu Á (tiếp theo)</vt:lpstr>
      <vt:lpstr> Địa lí Châu Á (tiếp theo)</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HOASONA</dc:creator>
  <cp:lastModifiedBy>CSTeam</cp:lastModifiedBy>
  <cp:revision>46</cp:revision>
  <dcterms:created xsi:type="dcterms:W3CDTF">2008-01-26T14:01:04Z</dcterms:created>
  <dcterms:modified xsi:type="dcterms:W3CDTF">2016-06-30T02:33:24Z</dcterms:modified>
</cp:coreProperties>
</file>